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4"/>
    <p:sldMasterId id="2147483706" r:id="rId5"/>
    <p:sldMasterId id="2147483707" r:id="rId6"/>
  </p:sldMasterIdLst>
  <p:notesMasterIdLst>
    <p:notesMasterId r:id="rId26"/>
  </p:notesMasterIdLst>
  <p:sldIdLst>
    <p:sldId id="259" r:id="rId7"/>
    <p:sldId id="282" r:id="rId8"/>
    <p:sldId id="266" r:id="rId9"/>
    <p:sldId id="284" r:id="rId10"/>
    <p:sldId id="272" r:id="rId11"/>
    <p:sldId id="299" r:id="rId12"/>
    <p:sldId id="287" r:id="rId13"/>
    <p:sldId id="267" r:id="rId14"/>
    <p:sldId id="294" r:id="rId15"/>
    <p:sldId id="290" r:id="rId16"/>
    <p:sldId id="1050" r:id="rId17"/>
    <p:sldId id="293" r:id="rId18"/>
    <p:sldId id="1049" r:id="rId19"/>
    <p:sldId id="295" r:id="rId20"/>
    <p:sldId id="1051" r:id="rId21"/>
    <p:sldId id="296" r:id="rId22"/>
    <p:sldId id="1052" r:id="rId23"/>
    <p:sldId id="298" r:id="rId24"/>
    <p:sldId id="281" r:id="rId25"/>
  </p:sldIdLst>
  <p:sldSz cx="12192000" cy="6858000"/>
  <p:notesSz cx="6858000" cy="9144000"/>
  <p:embeddedFontLst>
    <p:embeddedFont>
      <p:font typeface="Aptos Narrow"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1A6D5B-67D6-4A86-8B4F-3372C43C2406}">
  <a:tblStyle styleId="{DE1A6D5B-67D6-4A86-8B4F-3372C43C24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10" autoAdjust="0"/>
  </p:normalViewPr>
  <p:slideViewPr>
    <p:cSldViewPr snapToGrid="0">
      <p:cViewPr varScale="1">
        <p:scale>
          <a:sx n="81" d="100"/>
          <a:sy n="81" d="100"/>
        </p:scale>
        <p:origin x="17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admin@stbb.org.u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7e68005476_0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27e68005476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Being able to read is key to accessing the entire curriculum. We are determined that every child will learn to read, regardless of their background, needs or abilities. The curriculum is planned so that any pupils who fall behind are supported to learn to read quickly. Reading and vocabulary are taught in all subjects. </a:t>
            </a:r>
            <a:endParaRPr lang="en-US"/>
          </a:p>
          <a:p>
            <a:r>
              <a:rPr lang="en-GB" b="1"/>
              <a:t>Our main aims are to: </a:t>
            </a:r>
            <a:endParaRPr lang="en-GB"/>
          </a:p>
          <a:p>
            <a:r>
              <a:rPr lang="en-GB"/>
              <a:t>• Establish a culture that fosters a love of reading amongst all pupils, regardless of age or ability and develop confident readers who enjoy reading a diverse range of texts and are challenged to develop their reading skills.</a:t>
            </a:r>
          </a:p>
          <a:p>
            <a:r>
              <a:rPr lang="en-GB"/>
              <a:t>• Ensure that students who are not reading at their chronological age become confident, proficient readers who can access the secondary curriculum.</a:t>
            </a:r>
          </a:p>
          <a:p>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732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b="1" dirty="0"/>
              <a:t>Our main aims are to: </a:t>
            </a:r>
            <a:endParaRPr lang="en-GB" dirty="0"/>
          </a:p>
          <a:p>
            <a:r>
              <a:rPr lang="en-GB" dirty="0"/>
              <a:t>• Establish a culture that fosters a love of reading amongst all pupils, regardless of age or ability and develop confident readers who enjoy reading a diverse range of texts and are challenged to develop their reading skills.</a:t>
            </a:r>
            <a:endParaRPr lang="en-US" dirty="0"/>
          </a:p>
          <a:p>
            <a:r>
              <a:rPr lang="en-GB" dirty="0"/>
              <a:t>• Ensure that students who are not reading at their chronological age become confident, proficient readers who can access the secondary curriculum.</a:t>
            </a:r>
          </a:p>
          <a:p>
            <a:r>
              <a:rPr lang="en-GB" dirty="0"/>
              <a:t>•Reading is crucial to support the development of </a:t>
            </a:r>
            <a:r>
              <a:rPr lang="en-GB" b="1" dirty="0"/>
              <a:t>critical</a:t>
            </a:r>
            <a:r>
              <a:rPr lang="en-GB" dirty="0"/>
              <a:t> and </a:t>
            </a:r>
            <a:r>
              <a:rPr lang="en-GB" b="1" dirty="0"/>
              <a:t>creative thinking</a:t>
            </a:r>
            <a:r>
              <a:rPr lang="en-GB" dirty="0"/>
              <a:t>, as well as competence in </a:t>
            </a:r>
            <a:r>
              <a:rPr lang="en-GB" b="1" dirty="0"/>
              <a:t>listening, talking, reading, writing</a:t>
            </a:r>
            <a:r>
              <a:rPr lang="en-GB" dirty="0"/>
              <a:t> and the </a:t>
            </a:r>
            <a:r>
              <a:rPr lang="en-GB" b="1" dirty="0"/>
              <a:t>personal/interpersonal working skills</a:t>
            </a:r>
            <a:r>
              <a:rPr lang="en-GB" dirty="0"/>
              <a:t>. </a:t>
            </a:r>
            <a:endParaRPr lang="en-US" dirty="0"/>
          </a:p>
          <a:p>
            <a:endParaRPr lang="en-GB" dirty="0"/>
          </a:p>
          <a:p>
            <a:r>
              <a:rPr lang="en-GB" dirty="0"/>
              <a:t>Evidence suggests that children who regularly read for enjoyment develop a </a:t>
            </a:r>
            <a:r>
              <a:rPr lang="en-GB" b="1" dirty="0"/>
              <a:t>broader vocabulary, increased subject knowledge </a:t>
            </a:r>
            <a:r>
              <a:rPr lang="en-GB" dirty="0"/>
              <a:t>and a </a:t>
            </a:r>
            <a:r>
              <a:rPr lang="en-GB" b="1" dirty="0"/>
              <a:t>better understanding of other cultures</a:t>
            </a:r>
            <a:r>
              <a:rPr lang="en-GB" dirty="0"/>
              <a:t>.</a:t>
            </a:r>
          </a:p>
          <a:p>
            <a:endParaRPr lang="en-GB" dirty="0"/>
          </a:p>
          <a:p>
            <a:r>
              <a:rPr lang="en-GB" dirty="0"/>
              <a:t>High exposure to reading and developing literacy skills, supports </a:t>
            </a:r>
            <a:r>
              <a:rPr lang="en-GB" b="1" dirty="0"/>
              <a:t>cognitive development.</a:t>
            </a:r>
            <a:endParaRPr lang="en-GB" dirty="0"/>
          </a:p>
          <a:p>
            <a:endParaRPr lang="en-GB" dirty="0"/>
          </a:p>
          <a:p>
            <a:r>
              <a:rPr lang="en-GB" dirty="0"/>
              <a:t>Being able to comprehend the meaning of words allows students to better </a:t>
            </a:r>
            <a:r>
              <a:rPr lang="en-GB" b="1" dirty="0"/>
              <a:t>develop empathy, understanding of the self, and the ability to understand one's own and others' identities</a:t>
            </a:r>
            <a:r>
              <a:rPr lang="en-GB" dirty="0"/>
              <a:t>.</a:t>
            </a:r>
          </a:p>
          <a:p>
            <a:endParaRPr lang="en-GB" dirty="0"/>
          </a:p>
          <a:p>
            <a:r>
              <a:rPr lang="en-GB" dirty="0"/>
              <a:t>Children who read books often at age 10 and more than once a week at age 16 gain </a:t>
            </a:r>
            <a:r>
              <a:rPr lang="en-GB" b="1" dirty="0"/>
              <a:t>higher results in maths, vocabulary and spelling tests</a:t>
            </a:r>
            <a:r>
              <a:rPr lang="en-GB" dirty="0"/>
              <a:t> at age 16 than those who read less regularly.</a:t>
            </a:r>
          </a:p>
          <a:p>
            <a:endParaRPr lang="en-GB" dirty="0"/>
          </a:p>
          <a:p>
            <a:r>
              <a:rPr lang="en-GB" dirty="0"/>
              <a:t>Strong literacy underpins all subjects, allowing students to access all elements of the curriculum.</a:t>
            </a:r>
          </a:p>
          <a:p>
            <a:pPr marL="0" lvl="0" indent="0" algn="l">
              <a:lnSpc>
                <a:spcPct val="100000"/>
              </a:lnSpc>
              <a:spcBef>
                <a:spcPts val="0"/>
              </a:spcBef>
              <a:spcAft>
                <a:spcPts val="0"/>
              </a:spcAft>
              <a:buSzPts val="1400"/>
              <a:buNone/>
            </a:pPr>
            <a:endParaRPr lang="en-GB" dirty="0"/>
          </a:p>
        </p:txBody>
      </p:sp>
      <p:sp>
        <p:nvSpPr>
          <p:cNvPr id="435" name="Google Shape;435;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233857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b="1"/>
              <a:t>Our main aims are to: </a:t>
            </a:r>
            <a:endParaRPr lang="en-GB"/>
          </a:p>
          <a:p>
            <a:r>
              <a:rPr lang="en-GB"/>
              <a:t>• Establish a culture that fosters a love of reading amongst all pupils, regardless of age or ability and develop confident readers who enjoy reading a diverse range of texts and are challenged to develop their reading skills.</a:t>
            </a:r>
            <a:endParaRPr lang="en-US"/>
          </a:p>
          <a:p>
            <a:r>
              <a:rPr lang="en-GB"/>
              <a:t>• Ensure that students who are not reading at their chronological age become confident, proficient readers who can access the secondary curriculum.</a:t>
            </a:r>
          </a:p>
          <a:p>
            <a:r>
              <a:rPr lang="en-GB"/>
              <a:t>•Reading is crucial to support the development of </a:t>
            </a:r>
            <a:r>
              <a:rPr lang="en-GB" b="1"/>
              <a:t>critical</a:t>
            </a:r>
            <a:r>
              <a:rPr lang="en-GB"/>
              <a:t> and </a:t>
            </a:r>
            <a:r>
              <a:rPr lang="en-GB" b="1"/>
              <a:t>creative thinking</a:t>
            </a:r>
            <a:r>
              <a:rPr lang="en-GB"/>
              <a:t>, as well as competence in </a:t>
            </a:r>
            <a:r>
              <a:rPr lang="en-GB" b="1"/>
              <a:t>listening, talking, reading, writing</a:t>
            </a:r>
            <a:r>
              <a:rPr lang="en-GB"/>
              <a:t> and the </a:t>
            </a:r>
            <a:r>
              <a:rPr lang="en-GB" b="1"/>
              <a:t>personal/interpersonal working skills</a:t>
            </a:r>
            <a:r>
              <a:rPr lang="en-GB"/>
              <a:t>. </a:t>
            </a:r>
            <a:endParaRPr lang="en-US"/>
          </a:p>
          <a:p>
            <a:endParaRPr lang="en-GB"/>
          </a:p>
          <a:p>
            <a:r>
              <a:rPr lang="en-GB"/>
              <a:t>Evidence suggests that children who regularly read for enjoyment develop a </a:t>
            </a:r>
            <a:r>
              <a:rPr lang="en-GB" b="1"/>
              <a:t>broader vocabulary, increased subject knowledge </a:t>
            </a:r>
            <a:r>
              <a:rPr lang="en-GB"/>
              <a:t>and a </a:t>
            </a:r>
            <a:r>
              <a:rPr lang="en-GB" b="1"/>
              <a:t>better understanding of other cultures</a:t>
            </a:r>
            <a:r>
              <a:rPr lang="en-GB"/>
              <a:t>.</a:t>
            </a:r>
          </a:p>
          <a:p>
            <a:endParaRPr lang="en-GB"/>
          </a:p>
          <a:p>
            <a:r>
              <a:rPr lang="en-GB"/>
              <a:t>High exposure to reading and developing literacy skills, supports </a:t>
            </a:r>
            <a:r>
              <a:rPr lang="en-GB" b="1"/>
              <a:t>cognitive development.</a:t>
            </a:r>
            <a:endParaRPr lang="en-GB"/>
          </a:p>
          <a:p>
            <a:endParaRPr lang="en-GB"/>
          </a:p>
          <a:p>
            <a:r>
              <a:rPr lang="en-GB"/>
              <a:t>Being able to comprehend the meaning of words allows students to better </a:t>
            </a:r>
            <a:r>
              <a:rPr lang="en-GB" b="1"/>
              <a:t>develop empathy, understanding of the self, and the ability to understand one's own and others' identities</a:t>
            </a:r>
            <a:r>
              <a:rPr lang="en-GB"/>
              <a:t>.</a:t>
            </a:r>
          </a:p>
          <a:p>
            <a:endParaRPr lang="en-GB"/>
          </a:p>
          <a:p>
            <a:r>
              <a:rPr lang="en-GB"/>
              <a:t>Children who read books often at age 10 and more than once a week at age 16 gain </a:t>
            </a:r>
            <a:r>
              <a:rPr lang="en-GB" b="1"/>
              <a:t>higher results in maths, vocabulary and spelling tests</a:t>
            </a:r>
            <a:r>
              <a:rPr lang="en-GB"/>
              <a:t> at age 16 than those who read less regularly.</a:t>
            </a:r>
          </a:p>
          <a:p>
            <a:endParaRPr lang="en-GB"/>
          </a:p>
          <a:p>
            <a:r>
              <a:rPr lang="en-GB"/>
              <a:t>Strong literacy underpins all subjects, allowing students to access all elements of the curriculum.</a:t>
            </a:r>
          </a:p>
          <a:p>
            <a:pPr marL="0" lvl="0" indent="0" algn="l">
              <a:lnSpc>
                <a:spcPct val="100000"/>
              </a:lnSpc>
              <a:spcBef>
                <a:spcPts val="0"/>
              </a:spcBef>
              <a:spcAft>
                <a:spcPts val="0"/>
              </a:spcAft>
              <a:buSzPts val="1400"/>
              <a:buNone/>
            </a:pPr>
            <a:endParaRPr lang="en-GB"/>
          </a:p>
        </p:txBody>
      </p:sp>
      <p:sp>
        <p:nvSpPr>
          <p:cNvPr id="435" name="Google Shape;435;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extLst>
      <p:ext uri="{BB962C8B-B14F-4D97-AF65-F5344CB8AC3E}">
        <p14:creationId xmlns:p14="http://schemas.microsoft.com/office/powerpoint/2010/main" val="233857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son or daughter should have been getting homework.  Aligns to our curriculum.  It will be set on </a:t>
            </a:r>
            <a:r>
              <a:rPr lang="en-GB" err="1"/>
              <a:t>classcharts</a:t>
            </a:r>
            <a:r>
              <a:rPr lang="en-GB"/>
              <a:t> and written in student planners. </a:t>
            </a:r>
            <a:endParaRPr lang="en-US"/>
          </a:p>
          <a:p>
            <a:endParaRPr lang="en-GB"/>
          </a:p>
          <a:p>
            <a:r>
              <a:rPr lang="en-GB"/>
              <a:t>Mak</a:t>
            </a:r>
          </a:p>
        </p:txBody>
      </p:sp>
      <p:sp>
        <p:nvSpPr>
          <p:cNvPr id="4" name="Slide Number Placeholder 3"/>
          <p:cNvSpPr>
            <a:spLocks noGrp="1"/>
          </p:cNvSpPr>
          <p:nvPr>
            <p:ph type="sldNum" sz="quarter" idx="5"/>
          </p:nvPr>
        </p:nvSpPr>
        <p:spPr/>
        <p:txBody>
          <a:bodyPr/>
          <a:lstStyle/>
          <a:p>
            <a:fld id="{495C0916-C873-4822-9B53-D99BC61B2593}" type="slidenum">
              <a:rPr lang="en-GB" smtClean="0"/>
              <a:t>13</a:t>
            </a:fld>
            <a:endParaRPr lang="en-GB"/>
          </a:p>
        </p:txBody>
      </p:sp>
    </p:spTree>
    <p:extLst>
      <p:ext uri="{BB962C8B-B14F-4D97-AF65-F5344CB8AC3E}">
        <p14:creationId xmlns:p14="http://schemas.microsoft.com/office/powerpoint/2010/main" val="2315318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GB"/>
              <a:t>HW is flexible enough to suit the needs of the curriculum – not going to set it for the sake of it.  Varied diet.  Mix of online and paper based.  On some occasions Teachers don't set HW for a week and then set a slightly longer piece.  This is intentional – adapt and flex to suit needs of the students in the classroom.</a:t>
            </a:r>
            <a:endParaRPr/>
          </a:p>
        </p:txBody>
      </p:sp>
      <p:sp>
        <p:nvSpPr>
          <p:cNvPr id="435" name="Google Shape;435;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182144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GB"/>
              <a:t>Assessment is a regular part of lessons – and Teachers are constantly assessing how pupils are progressing through the curriculum.  This is done through questioning, low stakes quizzes, written work and then more formal tests.  There are more formal assessments in each subject – we aim to do this in a supportive way. Students are given dates in advance, helped to prepare and encouraged to revise and prepare in advance.</a:t>
            </a:r>
          </a:p>
          <a:p>
            <a:pPr marL="0" indent="0"/>
            <a:endParaRPr lang="en-GB"/>
          </a:p>
          <a:p>
            <a:pPr marL="0" indent="0"/>
            <a:endParaRPr lang="en-GB"/>
          </a:p>
          <a:p>
            <a:pPr marL="0" indent="0"/>
            <a:r>
              <a:rPr lang="en-GB"/>
              <a:t>In Year 7 students are set targets based on a range of information – KS2 SATs, our own internal systems.  Achievement of this target is considered good progress, and the target is intended to stay with them as they move through Years 7, 8 and 9 as the curriculum becomes increasingly challenging.</a:t>
            </a:r>
          </a:p>
          <a:p>
            <a:pPr marL="0" indent="0"/>
            <a:endParaRPr lang="en-GB"/>
          </a:p>
          <a:p>
            <a:pPr marL="0" indent="0"/>
            <a:r>
              <a:rPr lang="en-GB"/>
              <a:t>We report on this 3 times per year – you will find out how your child is progressing and will given information on 2 things:  current (where they are currently working) and predicted (what the Teacher thinks they will achieve by the end of the year.</a:t>
            </a:r>
          </a:p>
          <a:p>
            <a:pPr marL="0" indent="0"/>
            <a:endParaRPr lang="en-GB"/>
          </a:p>
          <a:p>
            <a:pPr marL="0" indent="0"/>
            <a:endParaRPr lang="en-GB"/>
          </a:p>
        </p:txBody>
      </p:sp>
      <p:sp>
        <p:nvSpPr>
          <p:cNvPr id="435" name="Google Shape;435;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143889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
        <p:nvSpPr>
          <p:cNvPr id="435" name="Google Shape;435;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extLst>
      <p:ext uri="{BB962C8B-B14F-4D97-AF65-F5344CB8AC3E}">
        <p14:creationId xmlns:p14="http://schemas.microsoft.com/office/powerpoint/2010/main" val="128000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can you add this document to a slide.  Parents need an account reference from us, so this is really just to encourage them to sign up and email </a:t>
            </a:r>
            <a:r>
              <a:rPr lang="en-US" u="sng">
                <a:hlinkClick r:id="rId3"/>
              </a:rPr>
              <a:t>admin@stbb.org.uk</a:t>
            </a:r>
            <a:r>
              <a:rPr lang="en-US"/>
              <a:t> for their account reference.</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5747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39c9bfa9c5_0_222:notes"/>
          <p:cNvSpPr txBox="1">
            <a:spLocks noGrp="1"/>
          </p:cNvSpPr>
          <p:nvPr>
            <p:ph type="body" idx="1"/>
          </p:nvPr>
        </p:nvSpPr>
        <p:spPr>
          <a:xfrm>
            <a:off x="683419" y="4740037"/>
            <a:ext cx="5467500" cy="4490700"/>
          </a:xfrm>
          <a:prstGeom prst="rect">
            <a:avLst/>
          </a:prstGeom>
          <a:noFill/>
          <a:ln>
            <a:noFill/>
          </a:ln>
        </p:spPr>
        <p:txBody>
          <a:bodyPr spcFirstLastPara="1" wrap="square" lIns="92625" tIns="46300" rIns="92625" bIns="463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8" name="Google Shape;608;g139c9bfa9c5_0_222:notes"/>
          <p:cNvSpPr>
            <a:spLocks noGrp="1" noRot="1" noChangeAspect="1"/>
          </p:cNvSpPr>
          <p:nvPr>
            <p:ph type="sldImg" idx="2"/>
          </p:nvPr>
        </p:nvSpPr>
        <p:spPr>
          <a:xfrm>
            <a:off x="90488" y="747713"/>
            <a:ext cx="6653212"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452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7e68005476_0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27e68005476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26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7c5bb856a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4" name="Google Shape;424;g27c5bb856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7c5bb856a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4" name="Google Shape;424;g27c5bb856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30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033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a:t>Taught by specialists, our Year 7, 8 and 9 curriculum prepares our students for the challenges of Key Stage 4  and  from the outset in Year 7, is tailored to support and develop the necessary knowledge and skills our students will need to be successful. Furthermore, it provides additional stretch and challenge to the most able, whilst ensuring that provision is in place to ensure those that need to catchup, do so quickly. Our curriculum embraces students of all ability and encourages challenge and high expectation for all: supporting and stretching all students to be the best they possibly can be.</a:t>
            </a:r>
          </a:p>
        </p:txBody>
      </p:sp>
      <p:sp>
        <p:nvSpPr>
          <p:cNvPr id="415" name="Google Shape;41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306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GB"/>
              <a:t>KS3 is the building blocks for study later on – feels like a very long time away, can promise you it will fly.</a:t>
            </a:r>
          </a:p>
          <a:p>
            <a:pPr marL="0" indent="0"/>
            <a:r>
              <a:rPr lang="en-GB"/>
              <a:t>Students pick their options in year 9, and until then we assume that students will continue to study all subjects until the age of 11.  This is for several reasons, firstly because they change their mind – keep doors open, secondly because KS3 is important in it's own right.  Some things you need to know for life.</a:t>
            </a:r>
          </a:p>
        </p:txBody>
      </p:sp>
      <p:sp>
        <p:nvSpPr>
          <p:cNvPr id="435" name="Google Shape;435;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GB"/>
              <a:t>Privilege – being out and about in classrooms.  Focus is on learning.  Not friendships, not gossip – learning.</a:t>
            </a:r>
          </a:p>
          <a:p>
            <a:pPr marL="0" indent="0"/>
            <a:r>
              <a:rPr lang="en-GB"/>
              <a:t>We aim to get the balance right – between fun and love of learning, and academic rigour – preparing for the challenges ahead.</a:t>
            </a:r>
          </a:p>
        </p:txBody>
      </p:sp>
      <p:sp>
        <p:nvSpPr>
          <p:cNvPr id="435" name="Google Shape;435;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129713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7" name="Google Shape;10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8" name="Google Shape;10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3" name="Google Shape;11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14" name="Google Shape;1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9" name="Google Shape;11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6" name="Google Shape;126;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7" name="Google Shape;127;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9" name="Google Shape;129;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5" name="Google Shape;155;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43148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7" name="Google Shape;167;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8" name="Google Shape;168;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7" name="Google Shape;177;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8" name="Google Shape;178;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9" name="Google Shape;179;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0" name="Google Shape;180;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3" name="Google Shape;183;p2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5" name="Google Shape;185;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6" name="Google Shape;186;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9" name="Google Shape;189;p3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0" name="Google Shape;190;p3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1" name="Google Shape;191;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2" name="Google Shape;192;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3" name="Google Shape;193;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6" name="Google Shape;196;p3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7" name="Google Shape;197;p31"/>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8" name="Google Shape;198;p3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9" name="Google Shape;199;p31"/>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0" name="Google Shape;200;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1" name="Google Shape;201;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2" name="Google Shape;202;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5" name="Google Shape;205;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6" name="Google Shape;206;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7" name="Google Shape;207;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0" name="Google Shape;210;p33"/>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11" name="Google Shape;211;p33"/>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12" name="Google Shape;212;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3" name="Google Shape;213;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4" name="Google Shape;214;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7" name="Google Shape;217;p34"/>
          <p:cNvSpPr>
            <a:spLocks noGrp="1"/>
          </p:cNvSpPr>
          <p:nvPr>
            <p:ph type="pic" idx="2"/>
          </p:nvPr>
        </p:nvSpPr>
        <p:spPr>
          <a:xfrm>
            <a:off x="5183188" y="987425"/>
            <a:ext cx="6172500" cy="4873500"/>
          </a:xfrm>
          <a:prstGeom prst="rect">
            <a:avLst/>
          </a:prstGeom>
          <a:noFill/>
          <a:ln>
            <a:noFill/>
          </a:ln>
        </p:spPr>
      </p:sp>
      <p:sp>
        <p:nvSpPr>
          <p:cNvPr id="218" name="Google Shape;218;p3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19" name="Google Shape;219;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20" name="Google Shape;220;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21" name="Google Shape;221;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4" name="Google Shape;224;p3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25" name="Google Shape;225;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26" name="Google Shape;226;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27" name="Google Shape;227;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30" name="Google Shape;230;p3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31" name="Google Shape;231;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32" name="Google Shape;232;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33" name="Google Shape;233;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36" name="Google Shape;236;p37"/>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1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9250" rtl="0">
              <a:spcBef>
                <a:spcPts val="500"/>
              </a:spcBef>
              <a:spcAft>
                <a:spcPts val="0"/>
              </a:spcAft>
              <a:buSzPts val="1900"/>
              <a:buChar char="•"/>
              <a:defRPr/>
            </a:lvl4pPr>
            <a:lvl5pPr marL="2286000" lvl="4" indent="-349250" rtl="0">
              <a:spcBef>
                <a:spcPts val="500"/>
              </a:spcBef>
              <a:spcAft>
                <a:spcPts val="0"/>
              </a:spcAft>
              <a:buSzPts val="1900"/>
              <a:buChar char="•"/>
              <a:defRPr/>
            </a:lvl5pPr>
            <a:lvl6pPr marL="2743200" lvl="5" indent="-349250" rtl="0">
              <a:spcBef>
                <a:spcPts val="500"/>
              </a:spcBef>
              <a:spcAft>
                <a:spcPts val="0"/>
              </a:spcAft>
              <a:buSzPts val="1900"/>
              <a:buChar char="•"/>
              <a:defRPr/>
            </a:lvl6pPr>
            <a:lvl7pPr marL="3200400" lvl="6" indent="-349250" rtl="0">
              <a:spcBef>
                <a:spcPts val="500"/>
              </a:spcBef>
              <a:spcAft>
                <a:spcPts val="0"/>
              </a:spcAft>
              <a:buSzPts val="1900"/>
              <a:buChar char="•"/>
              <a:defRPr/>
            </a:lvl7pPr>
            <a:lvl8pPr marL="3657600" lvl="7" indent="-349250" rtl="0">
              <a:spcBef>
                <a:spcPts val="500"/>
              </a:spcBef>
              <a:spcAft>
                <a:spcPts val="0"/>
              </a:spcAft>
              <a:buSzPts val="1900"/>
              <a:buChar char="•"/>
              <a:defRPr/>
            </a:lvl8pPr>
            <a:lvl9pPr marL="4114800" lvl="8" indent="-349250" rtl="0">
              <a:spcBef>
                <a:spcPts val="500"/>
              </a:spcBef>
              <a:spcAft>
                <a:spcPts val="0"/>
              </a:spcAft>
              <a:buSzPts val="1900"/>
              <a:buChar char="•"/>
              <a:defRPr/>
            </a:lvl9pPr>
          </a:lstStyle>
          <a:p>
            <a:endParaRPr/>
          </a:p>
        </p:txBody>
      </p:sp>
      <p:sp>
        <p:nvSpPr>
          <p:cNvPr id="237" name="Google Shape;237;p3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500"/>
          </a:xfrm>
          <a:prstGeom prst="rect">
            <a:avLst/>
          </a:prstGeom>
          <a:noFill/>
          <a:ln>
            <a:noFill/>
          </a:ln>
        </p:spPr>
      </p:sp>
      <p:sp>
        <p:nvSpPr>
          <p:cNvPr id="68" name="Google Shape;68;p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1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161" name="Google Shape;161;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62" name="Google Shape;162;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9"/>
        <p:cNvGrpSpPr/>
        <p:nvPr/>
      </p:nvGrpSpPr>
      <p:grpSpPr>
        <a:xfrm>
          <a:off x="0" y="0"/>
          <a:ext cx="0" cy="0"/>
          <a:chOff x="0" y="0"/>
          <a:chExt cx="0" cy="0"/>
        </a:xfrm>
      </p:grpSpPr>
      <p:pic>
        <p:nvPicPr>
          <p:cNvPr id="3" name="Picture 2">
            <a:extLst>
              <a:ext uri="{FF2B5EF4-FFF2-40B4-BE49-F238E27FC236}">
                <a16:creationId xmlns:a16="http://schemas.microsoft.com/office/drawing/2014/main" id="{164BAA25-F8F9-4691-FD11-584868E6F380}"/>
              </a:ext>
            </a:extLst>
          </p:cNvPr>
          <p:cNvPicPr>
            <a:picLocks noChangeAspect="1"/>
          </p:cNvPicPr>
          <p:nvPr/>
        </p:nvPicPr>
        <p:blipFill>
          <a:blip r:embed="rId3">
            <a:duotone>
              <a:schemeClr val="accent2">
                <a:shade val="45000"/>
                <a:satMod val="135000"/>
              </a:schemeClr>
              <a:prstClr val="white"/>
            </a:duotone>
          </a:blip>
          <a:stretch>
            <a:fillRect/>
          </a:stretch>
        </p:blipFill>
        <p:spPr>
          <a:xfrm>
            <a:off x="2331428" y="5342288"/>
            <a:ext cx="1423907" cy="983981"/>
          </a:xfrm>
          <a:prstGeom prst="rect">
            <a:avLst/>
          </a:prstGeom>
        </p:spPr>
      </p:pic>
      <p:graphicFrame>
        <p:nvGraphicFramePr>
          <p:cNvPr id="11" name="Table 10">
            <a:extLst>
              <a:ext uri="{FF2B5EF4-FFF2-40B4-BE49-F238E27FC236}">
                <a16:creationId xmlns:a16="http://schemas.microsoft.com/office/drawing/2014/main" id="{DB5953BB-F6EA-3702-F7CA-8C86C92B2FF7}"/>
              </a:ext>
            </a:extLst>
          </p:cNvPr>
          <p:cNvGraphicFramePr>
            <a:graphicFrameLocks noGrp="1"/>
          </p:cNvGraphicFramePr>
          <p:nvPr>
            <p:extLst>
              <p:ext uri="{D42A27DB-BD31-4B8C-83A1-F6EECF244321}">
                <p14:modId xmlns:p14="http://schemas.microsoft.com/office/powerpoint/2010/main" val="1533016523"/>
              </p:ext>
            </p:extLst>
          </p:nvPr>
        </p:nvGraphicFramePr>
        <p:xfrm>
          <a:off x="3754739" y="5447784"/>
          <a:ext cx="5705475" cy="868680"/>
        </p:xfrm>
        <a:graphic>
          <a:graphicData uri="http://schemas.openxmlformats.org/drawingml/2006/table">
            <a:tbl>
              <a:tblPr bandRow="1">
                <a:tableStyleId>{DE1A6D5B-67D6-4A86-8B4F-3372C43C2406}</a:tableStyleId>
              </a:tblPr>
              <a:tblGrid>
                <a:gridCol w="1676400">
                  <a:extLst>
                    <a:ext uri="{9D8B030D-6E8A-4147-A177-3AD203B41FA5}">
                      <a16:colId xmlns:a16="http://schemas.microsoft.com/office/drawing/2014/main" val="3876276172"/>
                    </a:ext>
                  </a:extLst>
                </a:gridCol>
                <a:gridCol w="1171575">
                  <a:extLst>
                    <a:ext uri="{9D8B030D-6E8A-4147-A177-3AD203B41FA5}">
                      <a16:colId xmlns:a16="http://schemas.microsoft.com/office/drawing/2014/main" val="2677578061"/>
                    </a:ext>
                  </a:extLst>
                </a:gridCol>
                <a:gridCol w="1428750">
                  <a:extLst>
                    <a:ext uri="{9D8B030D-6E8A-4147-A177-3AD203B41FA5}">
                      <a16:colId xmlns:a16="http://schemas.microsoft.com/office/drawing/2014/main" val="3994724906"/>
                    </a:ext>
                  </a:extLst>
                </a:gridCol>
                <a:gridCol w="1428750">
                  <a:extLst>
                    <a:ext uri="{9D8B030D-6E8A-4147-A177-3AD203B41FA5}">
                      <a16:colId xmlns:a16="http://schemas.microsoft.com/office/drawing/2014/main" val="202580779"/>
                    </a:ext>
                  </a:extLst>
                </a:gridCol>
              </a:tblGrid>
              <a:tr h="457200">
                <a:tc>
                  <a:txBody>
                    <a:bodyPr/>
                    <a:lstStyle/>
                    <a:p>
                      <a:pPr algn="ctr" rtl="0" fontAlgn="base"/>
                      <a:r>
                        <a:rPr lang="en-GB" sz="3000" b="1">
                          <a:solidFill>
                            <a:srgbClr val="C00000"/>
                          </a:solidFill>
                          <a:effectLst/>
                          <a:latin typeface="Rokkitt"/>
                        </a:rPr>
                        <a:t>R</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I</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S</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E</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extLst>
                  <a:ext uri="{0D108BD9-81ED-4DB2-BD59-A6C34878D82A}">
                    <a16:rowId xmlns:a16="http://schemas.microsoft.com/office/drawing/2014/main" val="3350642917"/>
                  </a:ext>
                </a:extLst>
              </a:tr>
              <a:tr h="190500">
                <a:tc>
                  <a:txBody>
                    <a:bodyPr/>
                    <a:lstStyle/>
                    <a:p>
                      <a:pPr algn="ctr" rtl="0" fontAlgn="base"/>
                      <a:r>
                        <a:rPr lang="en-GB" sz="1100">
                          <a:solidFill>
                            <a:srgbClr val="C00000"/>
                          </a:solidFill>
                          <a:effectLst/>
                          <a:latin typeface="Aptos"/>
                        </a:rPr>
                        <a:t>RESPECT   RESILIENCE </a:t>
                      </a:r>
                      <a:endParaRPr lang="en-GB">
                        <a:solidFill>
                          <a:srgbClr val="C00000"/>
                        </a:solidFill>
                        <a:effectLst/>
                        <a:latin typeface="Aptos"/>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INTEGRITY       </a:t>
                      </a:r>
                      <a:endParaRPr lang="en-GB">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US" sz="1200">
                          <a:solidFill>
                            <a:srgbClr val="C00000"/>
                          </a:solidFill>
                          <a:effectLst/>
                          <a:latin typeface="Aptos"/>
                        </a:rPr>
                        <a:t>SELF-DISCIPLINE </a:t>
                      </a:r>
                      <a:r>
                        <a:rPr lang="en-US" sz="1100">
                          <a:solidFill>
                            <a:srgbClr val="C00000"/>
                          </a:solidFill>
                          <a:effectLst/>
                          <a:latin typeface="Arial"/>
                        </a:rPr>
                        <a:t>  </a:t>
                      </a:r>
                      <a:endParaRPr lang="en-US">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EXCELLENCE </a:t>
                      </a:r>
                      <a:endParaRPr lang="en-GB">
                        <a:solidFill>
                          <a:srgbClr val="C00000"/>
                        </a:solidFill>
                        <a:effectLst/>
                        <a:latin typeface="Arial"/>
                      </a:endParaRPr>
                    </a:p>
                  </a:txBody>
                  <a:tcPr marL="57150" marR="57150" marT="57150" marB="57150">
                    <a:lnL>
                      <a:noFill/>
                    </a:lnL>
                    <a:lnR>
                      <a:noFill/>
                    </a:lnR>
                    <a:lnT>
                      <a:noFill/>
                    </a:lnT>
                    <a:lnB>
                      <a:noFill/>
                    </a:lnB>
                    <a:noFill/>
                  </a:tcPr>
                </a:tc>
                <a:extLst>
                  <a:ext uri="{0D108BD9-81ED-4DB2-BD59-A6C34878D82A}">
                    <a16:rowId xmlns:a16="http://schemas.microsoft.com/office/drawing/2014/main" val="3492886537"/>
                  </a:ext>
                </a:extLst>
              </a:tr>
            </a:tbl>
          </a:graphicData>
        </a:graphic>
      </p:graphicFrame>
      <p:pic>
        <p:nvPicPr>
          <p:cNvPr id="10" name="Picture 9" descr="A person wearing a black and white tuxedo&#10;&#10;Description automatically generated">
            <a:extLst>
              <a:ext uri="{FF2B5EF4-FFF2-40B4-BE49-F238E27FC236}">
                <a16:creationId xmlns:a16="http://schemas.microsoft.com/office/drawing/2014/main" id="{B30881DA-24A7-4A4E-818A-D6EB03439A2A}"/>
              </a:ext>
            </a:extLst>
          </p:cNvPr>
          <p:cNvPicPr>
            <a:picLocks noChangeAspect="1"/>
          </p:cNvPicPr>
          <p:nvPr/>
        </p:nvPicPr>
        <p:blipFill>
          <a:blip r:embed="rId4"/>
          <a:stretch>
            <a:fillRect/>
          </a:stretch>
        </p:blipFill>
        <p:spPr>
          <a:xfrm>
            <a:off x="-2066" y="0"/>
            <a:ext cx="866775" cy="6858000"/>
          </a:xfrm>
          <a:prstGeom prst="rect">
            <a:avLst/>
          </a:prstGeom>
        </p:spPr>
      </p:pic>
      <p:pic>
        <p:nvPicPr>
          <p:cNvPr id="1026" name="Picture 2">
            <a:extLst>
              <a:ext uri="{FF2B5EF4-FFF2-40B4-BE49-F238E27FC236}">
                <a16:creationId xmlns:a16="http://schemas.microsoft.com/office/drawing/2014/main" id="{EA885C0E-F918-430C-B1D6-003386C53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1169" y="-3488"/>
            <a:ext cx="1277194" cy="1266461"/>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346;p64">
            <a:extLst>
              <a:ext uri="{FF2B5EF4-FFF2-40B4-BE49-F238E27FC236}">
                <a16:creationId xmlns:a16="http://schemas.microsoft.com/office/drawing/2014/main" id="{B1679C19-4190-4EE9-97B5-A32964C2AD84}"/>
              </a:ext>
            </a:extLst>
          </p:cNvPr>
          <p:cNvSpPr txBox="1">
            <a:spLocks/>
          </p:cNvSpPr>
          <p:nvPr/>
        </p:nvSpPr>
        <p:spPr>
          <a:xfrm>
            <a:off x="1847423" y="1715481"/>
            <a:ext cx="9827733" cy="268833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600"/>
            </a:pPr>
            <a:r>
              <a:rPr lang="en-US" sz="5400" b="1"/>
              <a:t>Welcome to Year 7 </a:t>
            </a:r>
            <a:endParaRPr lang="en-US" sz="2000" b="1"/>
          </a:p>
          <a:p>
            <a:pPr algn="ctr">
              <a:lnSpc>
                <a:spcPct val="90000"/>
              </a:lnSpc>
              <a:buSzPts val="3600"/>
              <a:buFont typeface="Arial"/>
              <a:buNone/>
            </a:pPr>
            <a:r>
              <a:rPr lang="en-US" sz="2800" b="0" i="0">
                <a:solidFill>
                  <a:srgbClr val="1F1F1F"/>
                </a:solidFill>
                <a:effectLst/>
                <a:latin typeface="Google Sans"/>
              </a:rPr>
              <a:t>'</a:t>
            </a:r>
            <a:r>
              <a:rPr lang="en-US" sz="2800" b="0" i="0">
                <a:solidFill>
                  <a:srgbClr val="040C28"/>
                </a:solidFill>
                <a:effectLst/>
                <a:latin typeface="Google Sans"/>
              </a:rPr>
              <a:t>To seek wholeness through faith, quest and learning to be what God intends us to be</a:t>
            </a:r>
            <a:r>
              <a:rPr lang="en-US" sz="2800">
                <a:solidFill>
                  <a:srgbClr val="040C28"/>
                </a:solidFill>
                <a:latin typeface="Google Sans"/>
              </a:rPr>
              <a:t>.</a:t>
            </a:r>
            <a:r>
              <a:rPr lang="en-US" sz="2800">
                <a:solidFill>
                  <a:srgbClr val="1F1F1F"/>
                </a:solidFill>
                <a:latin typeface="Google Sans"/>
              </a:rPr>
              <a:t>'</a:t>
            </a:r>
            <a:r>
              <a:rPr lang="en-US" sz="2800" b="0" i="0">
                <a:solidFill>
                  <a:srgbClr val="1F1F1F"/>
                </a:solidFill>
                <a:effectLst/>
                <a:latin typeface="Google Sans"/>
              </a:rPr>
              <a:t> </a:t>
            </a:r>
            <a:endParaRPr lang="en-US" sz="2000" b="1"/>
          </a:p>
          <a:p>
            <a:pPr algn="ctr">
              <a:lnSpc>
                <a:spcPct val="90000"/>
              </a:lnSpc>
              <a:buClr>
                <a:schemeClr val="dk1"/>
              </a:buClr>
              <a:buSzPts val="3600"/>
              <a:buFont typeface="Calibri"/>
              <a:buNone/>
            </a:pPr>
            <a:endParaRPr lang="en-US" sz="12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black and white tuxedo&#10;&#10;Description automatically generated">
            <a:extLst>
              <a:ext uri="{FF2B5EF4-FFF2-40B4-BE49-F238E27FC236}">
                <a16:creationId xmlns:a16="http://schemas.microsoft.com/office/drawing/2014/main" id="{A9710DC2-053E-09E6-6071-378FC31E17CF}"/>
              </a:ext>
            </a:extLst>
          </p:cNvPr>
          <p:cNvPicPr>
            <a:picLocks noChangeAspect="1"/>
          </p:cNvPicPr>
          <p:nvPr/>
        </p:nvPicPr>
        <p:blipFill>
          <a:blip r:embed="rId3"/>
          <a:stretch>
            <a:fillRect/>
          </a:stretch>
        </p:blipFill>
        <p:spPr>
          <a:xfrm>
            <a:off x="-2066" y="0"/>
            <a:ext cx="749545" cy="6858000"/>
          </a:xfrm>
          <a:prstGeom prst="rect">
            <a:avLst/>
          </a:prstGeom>
        </p:spPr>
      </p:pic>
      <p:pic>
        <p:nvPicPr>
          <p:cNvPr id="5" name="Picture 4" descr="A black and white image of a head and arrow&#10;&#10;Description automatically generated">
            <a:extLst>
              <a:ext uri="{FF2B5EF4-FFF2-40B4-BE49-F238E27FC236}">
                <a16:creationId xmlns:a16="http://schemas.microsoft.com/office/drawing/2014/main" id="{DAE1323B-DEA6-3A54-BB25-54CA21939DB6}"/>
              </a:ext>
            </a:extLst>
          </p:cNvPr>
          <p:cNvPicPr>
            <a:picLocks noChangeAspect="1"/>
          </p:cNvPicPr>
          <p:nvPr/>
        </p:nvPicPr>
        <p:blipFill>
          <a:blip r:embed="rId4"/>
          <a:srcRect t="39055" r="-87" b="249"/>
          <a:stretch/>
        </p:blipFill>
        <p:spPr>
          <a:xfrm>
            <a:off x="1502345" y="2107377"/>
            <a:ext cx="9417831" cy="2650517"/>
          </a:xfrm>
          <a:prstGeom prst="rect">
            <a:avLst/>
          </a:prstGeom>
        </p:spPr>
      </p:pic>
      <p:sp>
        <p:nvSpPr>
          <p:cNvPr id="6" name="TextBox 5">
            <a:extLst>
              <a:ext uri="{FF2B5EF4-FFF2-40B4-BE49-F238E27FC236}">
                <a16:creationId xmlns:a16="http://schemas.microsoft.com/office/drawing/2014/main" id="{201DC478-4464-517C-1B10-98E9A6EFAD29}"/>
              </a:ext>
            </a:extLst>
          </p:cNvPr>
          <p:cNvSpPr txBox="1"/>
          <p:nvPr/>
        </p:nvSpPr>
        <p:spPr>
          <a:xfrm>
            <a:off x="958891" y="522736"/>
            <a:ext cx="110667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Our lessons are designed to support students with the acquisition of new knowledge, and remembering knowledge over time, so that they are able to apply this knowledge, and make great progress through our planned curriculum.</a:t>
            </a:r>
          </a:p>
        </p:txBody>
      </p:sp>
      <p:pic>
        <p:nvPicPr>
          <p:cNvPr id="8" name="Picture 2" descr="A red and white logo&#10;&#10;Description automatically generated">
            <a:extLst>
              <a:ext uri="{FF2B5EF4-FFF2-40B4-BE49-F238E27FC236}">
                <a16:creationId xmlns:a16="http://schemas.microsoft.com/office/drawing/2014/main" id="{DF0D671E-872C-479C-58FD-0674EAA41F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7241" y="-3488"/>
            <a:ext cx="955869" cy="917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F692B4FB-897D-1A9E-531E-2CE8F1329A63}"/>
              </a:ext>
            </a:extLst>
          </p:cNvPr>
          <p:cNvGraphicFramePr>
            <a:graphicFrameLocks noGrp="1"/>
          </p:cNvGraphicFramePr>
          <p:nvPr>
            <p:extLst>
              <p:ext uri="{D42A27DB-BD31-4B8C-83A1-F6EECF244321}">
                <p14:modId xmlns:p14="http://schemas.microsoft.com/office/powerpoint/2010/main" val="1150005391"/>
              </p:ext>
            </p:extLst>
          </p:nvPr>
        </p:nvGraphicFramePr>
        <p:xfrm>
          <a:off x="3663108" y="6296139"/>
          <a:ext cx="5025514" cy="553678"/>
        </p:xfrm>
        <a:graphic>
          <a:graphicData uri="http://schemas.openxmlformats.org/drawingml/2006/table">
            <a:tbl>
              <a:tblPr bandRow="1">
                <a:tableStyleId>{DE1A6D5B-67D6-4A86-8B4F-3372C43C2406}</a:tableStyleId>
              </a:tblPr>
              <a:tblGrid>
                <a:gridCol w="1476612">
                  <a:extLst>
                    <a:ext uri="{9D8B030D-6E8A-4147-A177-3AD203B41FA5}">
                      <a16:colId xmlns:a16="http://schemas.microsoft.com/office/drawing/2014/main" val="3876276172"/>
                    </a:ext>
                  </a:extLst>
                </a:gridCol>
                <a:gridCol w="1031950">
                  <a:extLst>
                    <a:ext uri="{9D8B030D-6E8A-4147-A177-3AD203B41FA5}">
                      <a16:colId xmlns:a16="http://schemas.microsoft.com/office/drawing/2014/main" val="2677578061"/>
                    </a:ext>
                  </a:extLst>
                </a:gridCol>
                <a:gridCol w="1258476">
                  <a:extLst>
                    <a:ext uri="{9D8B030D-6E8A-4147-A177-3AD203B41FA5}">
                      <a16:colId xmlns:a16="http://schemas.microsoft.com/office/drawing/2014/main" val="3994724906"/>
                    </a:ext>
                  </a:extLst>
                </a:gridCol>
                <a:gridCol w="1258476">
                  <a:extLst>
                    <a:ext uri="{9D8B030D-6E8A-4147-A177-3AD203B41FA5}">
                      <a16:colId xmlns:a16="http://schemas.microsoft.com/office/drawing/2014/main" val="202580779"/>
                    </a:ext>
                  </a:extLst>
                </a:gridCol>
              </a:tblGrid>
              <a:tr h="222749">
                <a:tc>
                  <a:txBody>
                    <a:bodyPr/>
                    <a:lstStyle/>
                    <a:p>
                      <a:pPr algn="ctr" rtl="0" fontAlgn="base"/>
                      <a:r>
                        <a:rPr lang="en-GB" sz="1200" b="1">
                          <a:solidFill>
                            <a:srgbClr val="C00000"/>
                          </a:solidFill>
                          <a:effectLst/>
                          <a:latin typeface="Rokkitt"/>
                        </a:rPr>
                        <a:t>R</a:t>
                      </a:r>
                      <a:r>
                        <a:rPr lang="en-GB" sz="1200">
                          <a:solidFill>
                            <a:srgbClr val="C00000"/>
                          </a:solidFill>
                          <a:effectLst/>
                          <a:latin typeface="Rokkitt"/>
                        </a:rPr>
                        <a:t> </a:t>
                      </a:r>
                      <a:endParaRPr lang="en-GB" sz="1200">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1200" b="1">
                          <a:solidFill>
                            <a:srgbClr val="C00000"/>
                          </a:solidFill>
                          <a:effectLst/>
                          <a:latin typeface="Rokkitt"/>
                        </a:rPr>
                        <a:t>I</a:t>
                      </a:r>
                      <a:r>
                        <a:rPr lang="en-GB" sz="1200">
                          <a:solidFill>
                            <a:srgbClr val="C00000"/>
                          </a:solidFill>
                          <a:effectLst/>
                          <a:latin typeface="Rokkitt"/>
                        </a:rPr>
                        <a:t> </a:t>
                      </a:r>
                      <a:endParaRPr lang="en-GB" sz="1200">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1200" b="1">
                          <a:solidFill>
                            <a:srgbClr val="C00000"/>
                          </a:solidFill>
                          <a:effectLst/>
                          <a:latin typeface="Rokkitt"/>
                        </a:rPr>
                        <a:t>S</a:t>
                      </a:r>
                      <a:r>
                        <a:rPr lang="en-GB" sz="1200">
                          <a:solidFill>
                            <a:srgbClr val="C00000"/>
                          </a:solidFill>
                          <a:effectLst/>
                          <a:latin typeface="Rokkitt"/>
                        </a:rPr>
                        <a:t> </a:t>
                      </a:r>
                      <a:endParaRPr lang="en-GB" sz="1200">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1200" b="1">
                          <a:solidFill>
                            <a:srgbClr val="C00000"/>
                          </a:solidFill>
                          <a:effectLst/>
                          <a:latin typeface="Rokkitt"/>
                        </a:rPr>
                        <a:t>E</a:t>
                      </a:r>
                      <a:r>
                        <a:rPr lang="en-GB" sz="1200">
                          <a:solidFill>
                            <a:srgbClr val="C00000"/>
                          </a:solidFill>
                          <a:effectLst/>
                          <a:latin typeface="Rokkitt"/>
                        </a:rPr>
                        <a:t> </a:t>
                      </a:r>
                      <a:endParaRPr lang="en-GB" sz="1200">
                        <a:solidFill>
                          <a:srgbClr val="C00000"/>
                        </a:solidFill>
                        <a:effectLst/>
                      </a:endParaRPr>
                    </a:p>
                  </a:txBody>
                  <a:tcPr marL="57150" marR="57150" marT="57150" marB="57150">
                    <a:lnL>
                      <a:noFill/>
                    </a:lnL>
                    <a:lnR>
                      <a:noFill/>
                    </a:lnR>
                    <a:lnT>
                      <a:noFill/>
                    </a:lnT>
                    <a:lnB>
                      <a:noFill/>
                    </a:lnB>
                    <a:noFill/>
                  </a:tcPr>
                </a:tc>
                <a:extLst>
                  <a:ext uri="{0D108BD9-81ED-4DB2-BD59-A6C34878D82A}">
                    <a16:rowId xmlns:a16="http://schemas.microsoft.com/office/drawing/2014/main" val="3350642917"/>
                  </a:ext>
                </a:extLst>
              </a:tr>
              <a:tr h="256498">
                <a:tc>
                  <a:txBody>
                    <a:bodyPr/>
                    <a:lstStyle/>
                    <a:p>
                      <a:pPr algn="ctr" rtl="0" fontAlgn="base"/>
                      <a:r>
                        <a:rPr lang="en-GB" sz="900">
                          <a:solidFill>
                            <a:srgbClr val="C00000"/>
                          </a:solidFill>
                          <a:effectLst/>
                          <a:latin typeface="Aptos"/>
                        </a:rPr>
                        <a:t>RESPECT   RESILIENCE </a:t>
                      </a:r>
                    </a:p>
                  </a:txBody>
                  <a:tcPr marL="57150" marR="57150" marT="57150" marB="57150">
                    <a:lnL>
                      <a:noFill/>
                    </a:lnL>
                    <a:lnR>
                      <a:noFill/>
                    </a:lnR>
                    <a:lnT>
                      <a:noFill/>
                    </a:lnT>
                    <a:lnB>
                      <a:noFill/>
                    </a:lnB>
                    <a:noFill/>
                  </a:tcPr>
                </a:tc>
                <a:tc>
                  <a:txBody>
                    <a:bodyPr/>
                    <a:lstStyle/>
                    <a:p>
                      <a:pPr algn="ctr" rtl="0" fontAlgn="base"/>
                      <a:r>
                        <a:rPr lang="en-GB" sz="900">
                          <a:solidFill>
                            <a:srgbClr val="C00000"/>
                          </a:solidFill>
                          <a:effectLst/>
                          <a:latin typeface="Arial"/>
                        </a:rPr>
                        <a:t>INTEGRITY       </a:t>
                      </a:r>
                    </a:p>
                  </a:txBody>
                  <a:tcPr marL="57150" marR="57150" marT="57150" marB="57150">
                    <a:lnL>
                      <a:noFill/>
                    </a:lnL>
                    <a:lnR>
                      <a:noFill/>
                    </a:lnR>
                    <a:lnT>
                      <a:noFill/>
                    </a:lnT>
                    <a:lnB>
                      <a:noFill/>
                    </a:lnB>
                    <a:noFill/>
                  </a:tcPr>
                </a:tc>
                <a:tc>
                  <a:txBody>
                    <a:bodyPr/>
                    <a:lstStyle/>
                    <a:p>
                      <a:pPr algn="ctr" rtl="0" fontAlgn="base"/>
                      <a:r>
                        <a:rPr lang="en-US" sz="900">
                          <a:solidFill>
                            <a:srgbClr val="C00000"/>
                          </a:solidFill>
                          <a:effectLst/>
                          <a:latin typeface="Aptos"/>
                        </a:rPr>
                        <a:t>SELF DISCIPLINE </a:t>
                      </a:r>
                      <a:r>
                        <a:rPr lang="en-US" sz="900">
                          <a:solidFill>
                            <a:srgbClr val="C00000"/>
                          </a:solidFill>
                          <a:effectLst/>
                          <a:latin typeface="Arial"/>
                        </a:rPr>
                        <a:t>  </a:t>
                      </a:r>
                    </a:p>
                  </a:txBody>
                  <a:tcPr marL="57150" marR="57150" marT="57150" marB="57150">
                    <a:lnL>
                      <a:noFill/>
                    </a:lnL>
                    <a:lnR>
                      <a:noFill/>
                    </a:lnR>
                    <a:lnT>
                      <a:noFill/>
                    </a:lnT>
                    <a:lnB>
                      <a:noFill/>
                    </a:lnB>
                    <a:noFill/>
                  </a:tcPr>
                </a:tc>
                <a:tc>
                  <a:txBody>
                    <a:bodyPr/>
                    <a:lstStyle/>
                    <a:p>
                      <a:pPr algn="ctr" rtl="0" fontAlgn="base"/>
                      <a:r>
                        <a:rPr lang="en-GB" sz="900">
                          <a:solidFill>
                            <a:srgbClr val="C00000"/>
                          </a:solidFill>
                          <a:effectLst/>
                          <a:latin typeface="Arial"/>
                        </a:rPr>
                        <a:t>EXCELLENCE </a:t>
                      </a:r>
                    </a:p>
                  </a:txBody>
                  <a:tcPr marL="57150" marR="57150" marT="57150" marB="57150">
                    <a:lnL>
                      <a:noFill/>
                    </a:lnL>
                    <a:lnR>
                      <a:noFill/>
                    </a:lnR>
                    <a:lnT>
                      <a:noFill/>
                    </a:lnT>
                    <a:lnB>
                      <a:noFill/>
                    </a:lnB>
                    <a:noFill/>
                  </a:tcPr>
                </a:tc>
                <a:extLst>
                  <a:ext uri="{0D108BD9-81ED-4DB2-BD59-A6C34878D82A}">
                    <a16:rowId xmlns:a16="http://schemas.microsoft.com/office/drawing/2014/main" val="3492886537"/>
                  </a:ext>
                </a:extLst>
              </a:tr>
            </a:tbl>
          </a:graphicData>
        </a:graphic>
      </p:graphicFrame>
      <p:pic>
        <p:nvPicPr>
          <p:cNvPr id="12" name="Picture 11" descr="A sun and clouds in the sky&#10;&#10;Description automatically generated">
            <a:extLst>
              <a:ext uri="{FF2B5EF4-FFF2-40B4-BE49-F238E27FC236}">
                <a16:creationId xmlns:a16="http://schemas.microsoft.com/office/drawing/2014/main" id="{B5C17281-2B7F-1D71-2A76-473F6ADA3652}"/>
              </a:ext>
            </a:extLst>
          </p:cNvPr>
          <p:cNvPicPr>
            <a:picLocks noChangeAspect="1"/>
          </p:cNvPicPr>
          <p:nvPr/>
        </p:nvPicPr>
        <p:blipFill>
          <a:blip r:embed="rId6">
            <a:duotone>
              <a:schemeClr val="accent2">
                <a:shade val="45000"/>
                <a:satMod val="135000"/>
              </a:schemeClr>
              <a:prstClr val="white"/>
            </a:duotone>
          </a:blip>
          <a:stretch>
            <a:fillRect/>
          </a:stretch>
        </p:blipFill>
        <p:spPr>
          <a:xfrm>
            <a:off x="2587174" y="6200143"/>
            <a:ext cx="1083938" cy="749520"/>
          </a:xfrm>
          <a:prstGeom prst="rect">
            <a:avLst/>
          </a:prstGeom>
        </p:spPr>
      </p:pic>
      <p:sp>
        <p:nvSpPr>
          <p:cNvPr id="13" name="TextBox 12">
            <a:extLst>
              <a:ext uri="{FF2B5EF4-FFF2-40B4-BE49-F238E27FC236}">
                <a16:creationId xmlns:a16="http://schemas.microsoft.com/office/drawing/2014/main" id="{77882CC7-0661-5A70-D758-564B8D27E4C7}"/>
              </a:ext>
            </a:extLst>
          </p:cNvPr>
          <p:cNvSpPr txBox="1"/>
          <p:nvPr/>
        </p:nvSpPr>
        <p:spPr>
          <a:xfrm>
            <a:off x="961293" y="5287108"/>
            <a:ext cx="10961076" cy="384721"/>
          </a:xfrm>
          <a:prstGeom prst="rect">
            <a:avLst/>
          </a:prstGeom>
          <a:noFill/>
          <a:ln>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latin typeface="Calibri"/>
                <a:ea typeface="Calibri"/>
                <a:cs typeface="Calibri"/>
              </a:rPr>
              <a:t>Promoting reading, communication skills and understanding of vocabulary are at the heart of the curriculum.</a:t>
            </a:r>
            <a:endParaRPr lang="en-US" sz="1900"/>
          </a:p>
        </p:txBody>
      </p:sp>
    </p:spTree>
    <p:extLst>
      <p:ext uri="{BB962C8B-B14F-4D97-AF65-F5344CB8AC3E}">
        <p14:creationId xmlns:p14="http://schemas.microsoft.com/office/powerpoint/2010/main" val="38256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74"/>
          <p:cNvSpPr txBox="1">
            <a:spLocks noGrp="1"/>
          </p:cNvSpPr>
          <p:nvPr>
            <p:ph type="title"/>
          </p:nvPr>
        </p:nvSpPr>
        <p:spPr>
          <a:xfrm>
            <a:off x="2222869" y="437814"/>
            <a:ext cx="8234774" cy="1155925"/>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en-GB" sz="5400" b="1"/>
              <a:t>Reading – what do we do?</a:t>
            </a:r>
          </a:p>
        </p:txBody>
      </p:sp>
      <p:pic>
        <p:nvPicPr>
          <p:cNvPr id="13" name="Picture 12" descr="A person wearing a black and white tuxedo&#10;&#10;Description automatically generated">
            <a:extLst>
              <a:ext uri="{FF2B5EF4-FFF2-40B4-BE49-F238E27FC236}">
                <a16:creationId xmlns:a16="http://schemas.microsoft.com/office/drawing/2014/main" id="{B69AA400-2619-4E4B-BC6C-37F2D34888B4}"/>
              </a:ext>
            </a:extLst>
          </p:cNvPr>
          <p:cNvPicPr>
            <a:picLocks noChangeAspect="1"/>
          </p:cNvPicPr>
          <p:nvPr/>
        </p:nvPicPr>
        <p:blipFill>
          <a:blip r:embed="rId3"/>
          <a:stretch>
            <a:fillRect/>
          </a:stretch>
        </p:blipFill>
        <p:spPr>
          <a:xfrm>
            <a:off x="-2066" y="0"/>
            <a:ext cx="866775" cy="6858000"/>
          </a:xfrm>
          <a:prstGeom prst="rect">
            <a:avLst/>
          </a:prstGeom>
        </p:spPr>
      </p:pic>
      <p:pic>
        <p:nvPicPr>
          <p:cNvPr id="14" name="Picture 2">
            <a:extLst>
              <a:ext uri="{FF2B5EF4-FFF2-40B4-BE49-F238E27FC236}">
                <a16:creationId xmlns:a16="http://schemas.microsoft.com/office/drawing/2014/main" id="{77EAEE8C-9BB6-42A4-A615-4E16A2A6F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613" y="143968"/>
            <a:ext cx="866887" cy="8913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background with a book and text&#10;&#10;Description automatically generated">
            <a:extLst>
              <a:ext uri="{FF2B5EF4-FFF2-40B4-BE49-F238E27FC236}">
                <a16:creationId xmlns:a16="http://schemas.microsoft.com/office/drawing/2014/main" id="{79663507-0191-8E50-53F1-166BF1B84318}"/>
              </a:ext>
            </a:extLst>
          </p:cNvPr>
          <p:cNvPicPr>
            <a:picLocks noChangeAspect="1"/>
          </p:cNvPicPr>
          <p:nvPr/>
        </p:nvPicPr>
        <p:blipFill>
          <a:blip r:embed="rId5"/>
          <a:stretch>
            <a:fillRect/>
          </a:stretch>
        </p:blipFill>
        <p:spPr>
          <a:xfrm>
            <a:off x="1588003" y="1717826"/>
            <a:ext cx="3318128" cy="4699907"/>
          </a:xfrm>
          <a:prstGeom prst="rect">
            <a:avLst/>
          </a:prstGeom>
        </p:spPr>
      </p:pic>
      <p:sp>
        <p:nvSpPr>
          <p:cNvPr id="6" name="TextBox 5">
            <a:extLst>
              <a:ext uri="{FF2B5EF4-FFF2-40B4-BE49-F238E27FC236}">
                <a16:creationId xmlns:a16="http://schemas.microsoft.com/office/drawing/2014/main" id="{5A46CFF4-A479-9E57-4682-4F30FC519791}"/>
              </a:ext>
            </a:extLst>
          </p:cNvPr>
          <p:cNvSpPr txBox="1"/>
          <p:nvPr/>
        </p:nvSpPr>
        <p:spPr>
          <a:xfrm>
            <a:off x="5252357" y="1714500"/>
            <a:ext cx="619124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Reading assessment – reading ages and fluency.</a:t>
            </a:r>
          </a:p>
          <a:p>
            <a:endParaRPr lang="en-US" sz="2400"/>
          </a:p>
          <a:p>
            <a:r>
              <a:rPr lang="en-US" sz="2400"/>
              <a:t>Access to the library – library lessons and accelerated reader </a:t>
            </a:r>
            <a:r>
              <a:rPr lang="en-US" sz="2400" err="1"/>
              <a:t>programme</a:t>
            </a:r>
            <a:r>
              <a:rPr lang="en-US" sz="2400"/>
              <a:t>.</a:t>
            </a:r>
          </a:p>
          <a:p>
            <a:endParaRPr lang="en-US" sz="2400"/>
          </a:p>
          <a:p>
            <a:r>
              <a:rPr lang="en-US" sz="2400" err="1"/>
              <a:t>Targetted</a:t>
            </a:r>
            <a:r>
              <a:rPr lang="en-US" sz="2400"/>
              <a:t> intervention.</a:t>
            </a:r>
          </a:p>
          <a:p>
            <a:endParaRPr lang="en-US" sz="2400"/>
          </a:p>
          <a:p>
            <a:r>
              <a:rPr lang="en-US" sz="2400"/>
              <a:t>Reading in registration - '</a:t>
            </a:r>
            <a:r>
              <a:rPr lang="en-US" sz="2400" err="1"/>
              <a:t>classreader</a:t>
            </a:r>
            <a:r>
              <a:rPr lang="en-US" sz="2400"/>
              <a:t>'.</a:t>
            </a:r>
          </a:p>
          <a:p>
            <a:endParaRPr lang="en-US" sz="2400"/>
          </a:p>
          <a:p>
            <a:r>
              <a:rPr lang="en-US" sz="2400"/>
              <a:t>Whole school reading events – author visits, drop everything and read, writing workshops...</a:t>
            </a:r>
          </a:p>
          <a:p>
            <a:endParaRPr lang="en-US" sz="2400"/>
          </a:p>
        </p:txBody>
      </p:sp>
    </p:spTree>
    <p:extLst>
      <p:ext uri="{BB962C8B-B14F-4D97-AF65-F5344CB8AC3E}">
        <p14:creationId xmlns:p14="http://schemas.microsoft.com/office/powerpoint/2010/main" val="389173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74"/>
          <p:cNvSpPr txBox="1">
            <a:spLocks noGrp="1"/>
          </p:cNvSpPr>
          <p:nvPr>
            <p:ph type="title"/>
          </p:nvPr>
        </p:nvSpPr>
        <p:spPr>
          <a:xfrm>
            <a:off x="2222869" y="437814"/>
            <a:ext cx="8234774" cy="1155925"/>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en-GB" sz="5400" b="1"/>
              <a:t>Reading – what can you do?</a:t>
            </a:r>
          </a:p>
        </p:txBody>
      </p:sp>
      <p:pic>
        <p:nvPicPr>
          <p:cNvPr id="13" name="Picture 12" descr="A person wearing a black and white tuxedo&#10;&#10;Description automatically generated">
            <a:extLst>
              <a:ext uri="{FF2B5EF4-FFF2-40B4-BE49-F238E27FC236}">
                <a16:creationId xmlns:a16="http://schemas.microsoft.com/office/drawing/2014/main" id="{B69AA400-2619-4E4B-BC6C-37F2D34888B4}"/>
              </a:ext>
            </a:extLst>
          </p:cNvPr>
          <p:cNvPicPr>
            <a:picLocks noChangeAspect="1"/>
          </p:cNvPicPr>
          <p:nvPr/>
        </p:nvPicPr>
        <p:blipFill>
          <a:blip r:embed="rId3"/>
          <a:stretch>
            <a:fillRect/>
          </a:stretch>
        </p:blipFill>
        <p:spPr>
          <a:xfrm>
            <a:off x="-2066" y="0"/>
            <a:ext cx="866775" cy="6858000"/>
          </a:xfrm>
          <a:prstGeom prst="rect">
            <a:avLst/>
          </a:prstGeom>
        </p:spPr>
      </p:pic>
      <p:pic>
        <p:nvPicPr>
          <p:cNvPr id="14" name="Picture 2">
            <a:extLst>
              <a:ext uri="{FF2B5EF4-FFF2-40B4-BE49-F238E27FC236}">
                <a16:creationId xmlns:a16="http://schemas.microsoft.com/office/drawing/2014/main" id="{77EAEE8C-9BB6-42A4-A615-4E16A2A6F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613" y="143968"/>
            <a:ext cx="866887" cy="8913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background with a book and text&#10;&#10;Description automatically generated">
            <a:extLst>
              <a:ext uri="{FF2B5EF4-FFF2-40B4-BE49-F238E27FC236}">
                <a16:creationId xmlns:a16="http://schemas.microsoft.com/office/drawing/2014/main" id="{79663507-0191-8E50-53F1-166BF1B84318}"/>
              </a:ext>
            </a:extLst>
          </p:cNvPr>
          <p:cNvPicPr>
            <a:picLocks noChangeAspect="1"/>
          </p:cNvPicPr>
          <p:nvPr/>
        </p:nvPicPr>
        <p:blipFill>
          <a:blip r:embed="rId5"/>
          <a:stretch>
            <a:fillRect/>
          </a:stretch>
        </p:blipFill>
        <p:spPr>
          <a:xfrm>
            <a:off x="1588003" y="1717826"/>
            <a:ext cx="3318128" cy="4699907"/>
          </a:xfrm>
          <a:prstGeom prst="rect">
            <a:avLst/>
          </a:prstGeom>
        </p:spPr>
      </p:pic>
      <p:sp>
        <p:nvSpPr>
          <p:cNvPr id="6" name="TextBox 5">
            <a:extLst>
              <a:ext uri="{FF2B5EF4-FFF2-40B4-BE49-F238E27FC236}">
                <a16:creationId xmlns:a16="http://schemas.microsoft.com/office/drawing/2014/main" id="{5A46CFF4-A479-9E57-4682-4F30FC519791}"/>
              </a:ext>
            </a:extLst>
          </p:cNvPr>
          <p:cNvSpPr txBox="1"/>
          <p:nvPr/>
        </p:nvSpPr>
        <p:spPr>
          <a:xfrm>
            <a:off x="5252357" y="1714500"/>
            <a:ext cx="619124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p>
          <a:p>
            <a:r>
              <a:rPr lang="en-US" sz="2400"/>
              <a:t>Help them find the right book (fiction/ non fiction).</a:t>
            </a:r>
          </a:p>
          <a:p>
            <a:endParaRPr lang="en-US" sz="2400"/>
          </a:p>
          <a:p>
            <a:r>
              <a:rPr lang="en-US" sz="2400"/>
              <a:t>Encourage regular reading.  Listen to your child read daily or find time to talk to them about their book.</a:t>
            </a:r>
          </a:p>
          <a:p>
            <a:endParaRPr lang="en-US" sz="2400"/>
          </a:p>
          <a:p>
            <a:r>
              <a:rPr lang="en-US" sz="2400"/>
              <a:t>Discuss the book – plot, characters, predictions.</a:t>
            </a:r>
          </a:p>
        </p:txBody>
      </p:sp>
    </p:spTree>
    <p:extLst>
      <p:ext uri="{BB962C8B-B14F-4D97-AF65-F5344CB8AC3E}">
        <p14:creationId xmlns:p14="http://schemas.microsoft.com/office/powerpoint/2010/main" val="133242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B779293-114C-89E1-146A-2209875CA420}"/>
              </a:ext>
            </a:extLst>
          </p:cNvPr>
          <p:cNvGraphicFramePr>
            <a:graphicFrameLocks noGrp="1"/>
          </p:cNvGraphicFramePr>
          <p:nvPr>
            <p:extLst>
              <p:ext uri="{D42A27DB-BD31-4B8C-83A1-F6EECF244321}">
                <p14:modId xmlns:p14="http://schemas.microsoft.com/office/powerpoint/2010/main" val="1956853174"/>
              </p:ext>
            </p:extLst>
          </p:nvPr>
        </p:nvGraphicFramePr>
        <p:xfrm>
          <a:off x="1256083" y="1437108"/>
          <a:ext cx="9811968" cy="4736319"/>
        </p:xfrm>
        <a:graphic>
          <a:graphicData uri="http://schemas.openxmlformats.org/drawingml/2006/table">
            <a:tbl>
              <a:tblPr firstRow="1" bandRow="1">
                <a:tableStyleId>{5940675A-B579-460E-94D1-54222C63F5DA}</a:tableStyleId>
              </a:tblPr>
              <a:tblGrid>
                <a:gridCol w="3270656">
                  <a:extLst>
                    <a:ext uri="{9D8B030D-6E8A-4147-A177-3AD203B41FA5}">
                      <a16:colId xmlns:a16="http://schemas.microsoft.com/office/drawing/2014/main" val="908222698"/>
                    </a:ext>
                  </a:extLst>
                </a:gridCol>
                <a:gridCol w="3270656">
                  <a:extLst>
                    <a:ext uri="{9D8B030D-6E8A-4147-A177-3AD203B41FA5}">
                      <a16:colId xmlns:a16="http://schemas.microsoft.com/office/drawing/2014/main" val="3475455302"/>
                    </a:ext>
                  </a:extLst>
                </a:gridCol>
                <a:gridCol w="3270656">
                  <a:extLst>
                    <a:ext uri="{9D8B030D-6E8A-4147-A177-3AD203B41FA5}">
                      <a16:colId xmlns:a16="http://schemas.microsoft.com/office/drawing/2014/main" val="3410064802"/>
                    </a:ext>
                  </a:extLst>
                </a:gridCol>
              </a:tblGrid>
              <a:tr h="1657839">
                <a:tc>
                  <a:txBody>
                    <a:bodyPr/>
                    <a:lstStyle/>
                    <a:p>
                      <a:endParaRPr lang="en-GB" sz="2800"/>
                    </a:p>
                  </a:txBody>
                  <a:tcPr/>
                </a:tc>
                <a:tc>
                  <a:txBody>
                    <a:bodyPr/>
                    <a:lstStyle/>
                    <a:p>
                      <a:endParaRPr lang="en-GB" sz="2800"/>
                    </a:p>
                  </a:txBody>
                  <a:tcPr/>
                </a:tc>
                <a:tc>
                  <a:txBody>
                    <a:bodyPr/>
                    <a:lstStyle/>
                    <a:p>
                      <a:endParaRPr lang="en-GB" sz="2800"/>
                    </a:p>
                  </a:txBody>
                  <a:tcPr/>
                </a:tc>
                <a:extLst>
                  <a:ext uri="{0D108BD9-81ED-4DB2-BD59-A6C34878D82A}">
                    <a16:rowId xmlns:a16="http://schemas.microsoft.com/office/drawing/2014/main" val="794536189"/>
                  </a:ext>
                </a:extLst>
              </a:tr>
              <a:tr h="2960231">
                <a:tc>
                  <a:txBody>
                    <a:bodyPr/>
                    <a:lstStyle/>
                    <a:p>
                      <a:r>
                        <a:rPr lang="en-GB" sz="2800"/>
                        <a:t>Wider reading</a:t>
                      </a:r>
                    </a:p>
                    <a:p>
                      <a:r>
                        <a:rPr lang="en-GB" sz="2800"/>
                        <a:t>Flip homework</a:t>
                      </a:r>
                    </a:p>
                    <a:p>
                      <a:r>
                        <a:rPr lang="en-GB" sz="2800"/>
                        <a:t>(research)</a:t>
                      </a:r>
                    </a:p>
                    <a:p>
                      <a:r>
                        <a:rPr lang="en-GB" sz="2800"/>
                        <a:t>Learning key words</a:t>
                      </a:r>
                    </a:p>
                    <a:p>
                      <a:endParaRPr lang="en-GB" sz="2800"/>
                    </a:p>
                    <a:p>
                      <a:endParaRPr lang="en-GB" sz="2800"/>
                    </a:p>
                  </a:txBody>
                  <a:tcPr/>
                </a:tc>
                <a:tc>
                  <a:txBody>
                    <a:bodyPr/>
                    <a:lstStyle/>
                    <a:p>
                      <a:r>
                        <a:rPr lang="en-GB" sz="2800"/>
                        <a:t>Retrieval tasks</a:t>
                      </a:r>
                    </a:p>
                    <a:p>
                      <a:r>
                        <a:rPr lang="en-GB" sz="2800"/>
                        <a:t>Making revision notes</a:t>
                      </a:r>
                    </a:p>
                    <a:p>
                      <a:r>
                        <a:rPr lang="en-GB" sz="2800"/>
                        <a:t>Preparing for summative assessments</a:t>
                      </a:r>
                    </a:p>
                  </a:txBody>
                  <a:tcPr/>
                </a:tc>
                <a:tc>
                  <a:txBody>
                    <a:bodyPr/>
                    <a:lstStyle/>
                    <a:p>
                      <a:r>
                        <a:rPr lang="en-GB" sz="2800"/>
                        <a:t>Practice exam questions</a:t>
                      </a:r>
                    </a:p>
                    <a:p>
                      <a:r>
                        <a:rPr lang="en-GB" sz="2800"/>
                        <a:t>Research tasks</a:t>
                      </a:r>
                    </a:p>
                    <a:p>
                      <a:r>
                        <a:rPr lang="en-GB" sz="2800"/>
                        <a:t>Hinterland activities</a:t>
                      </a:r>
                    </a:p>
                    <a:p>
                      <a:r>
                        <a:rPr lang="en-GB" sz="2800"/>
                        <a:t>Creative tasks</a:t>
                      </a:r>
                    </a:p>
                  </a:txBody>
                  <a:tcPr/>
                </a:tc>
                <a:extLst>
                  <a:ext uri="{0D108BD9-81ED-4DB2-BD59-A6C34878D82A}">
                    <a16:rowId xmlns:a16="http://schemas.microsoft.com/office/drawing/2014/main" val="3140497362"/>
                  </a:ext>
                </a:extLst>
              </a:tr>
            </a:tbl>
          </a:graphicData>
        </a:graphic>
      </p:graphicFrame>
      <p:pic>
        <p:nvPicPr>
          <p:cNvPr id="2" name="Picture 4">
            <a:extLst>
              <a:ext uri="{FF2B5EF4-FFF2-40B4-BE49-F238E27FC236}">
                <a16:creationId xmlns:a16="http://schemas.microsoft.com/office/drawing/2014/main" id="{4B3BB0D8-3115-4AE0-BC8E-52970A74A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66" t="8279" r="78139" b="5273"/>
          <a:stretch>
            <a:fillRect/>
          </a:stretch>
        </p:blipFill>
        <p:spPr bwMode="auto">
          <a:xfrm>
            <a:off x="0" y="0"/>
            <a:ext cx="5905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FC69DD8-27CB-F62C-B131-FE6CF0A74A9A}"/>
              </a:ext>
            </a:extLst>
          </p:cNvPr>
          <p:cNvPicPr>
            <a:picLocks noChangeAspect="1"/>
          </p:cNvPicPr>
          <p:nvPr/>
        </p:nvPicPr>
        <p:blipFill rotWithShape="1">
          <a:blip r:embed="rId4"/>
          <a:srcRect t="20641" r="73875" b="9091"/>
          <a:stretch/>
        </p:blipFill>
        <p:spPr>
          <a:xfrm>
            <a:off x="1878061" y="1545939"/>
            <a:ext cx="1500035" cy="1332510"/>
          </a:xfrm>
          <a:prstGeom prst="rect">
            <a:avLst/>
          </a:prstGeom>
        </p:spPr>
      </p:pic>
      <p:pic>
        <p:nvPicPr>
          <p:cNvPr id="8" name="Picture 7">
            <a:extLst>
              <a:ext uri="{FF2B5EF4-FFF2-40B4-BE49-F238E27FC236}">
                <a16:creationId xmlns:a16="http://schemas.microsoft.com/office/drawing/2014/main" id="{1D9BF2EA-4461-77A5-6FFD-6B0AE57D3565}"/>
              </a:ext>
            </a:extLst>
          </p:cNvPr>
          <p:cNvPicPr>
            <a:picLocks noChangeAspect="1"/>
          </p:cNvPicPr>
          <p:nvPr/>
        </p:nvPicPr>
        <p:blipFill rotWithShape="1">
          <a:blip r:embed="rId4"/>
          <a:srcRect l="30788" t="5230" r="38897" b="2984"/>
          <a:stretch/>
        </p:blipFill>
        <p:spPr>
          <a:xfrm>
            <a:off x="5333543" y="1574046"/>
            <a:ext cx="1446029" cy="1446028"/>
          </a:xfrm>
          <a:prstGeom prst="rect">
            <a:avLst/>
          </a:prstGeom>
        </p:spPr>
      </p:pic>
      <p:pic>
        <p:nvPicPr>
          <p:cNvPr id="10" name="Picture 9">
            <a:extLst>
              <a:ext uri="{FF2B5EF4-FFF2-40B4-BE49-F238E27FC236}">
                <a16:creationId xmlns:a16="http://schemas.microsoft.com/office/drawing/2014/main" id="{FE2B6F0F-4BEC-07CA-6C3A-A65245BD248B}"/>
              </a:ext>
            </a:extLst>
          </p:cNvPr>
          <p:cNvPicPr>
            <a:picLocks noChangeAspect="1"/>
          </p:cNvPicPr>
          <p:nvPr/>
        </p:nvPicPr>
        <p:blipFill rotWithShape="1">
          <a:blip r:embed="rId4"/>
          <a:srcRect l="64401" t="8213" r="4152"/>
          <a:stretch/>
        </p:blipFill>
        <p:spPr>
          <a:xfrm>
            <a:off x="8309910" y="1550843"/>
            <a:ext cx="1500035" cy="1446029"/>
          </a:xfrm>
          <a:prstGeom prst="rect">
            <a:avLst/>
          </a:prstGeom>
        </p:spPr>
      </p:pic>
      <p:sp>
        <p:nvSpPr>
          <p:cNvPr id="12" name="Google Shape;438;p74">
            <a:extLst>
              <a:ext uri="{FF2B5EF4-FFF2-40B4-BE49-F238E27FC236}">
                <a16:creationId xmlns:a16="http://schemas.microsoft.com/office/drawing/2014/main" id="{92024000-F468-8644-3EAB-ACCBC88B30BC}"/>
              </a:ext>
            </a:extLst>
          </p:cNvPr>
          <p:cNvSpPr txBox="1">
            <a:spLocks/>
          </p:cNvSpPr>
          <p:nvPr/>
        </p:nvSpPr>
        <p:spPr>
          <a:xfrm>
            <a:off x="1884530" y="821020"/>
            <a:ext cx="9173666" cy="43474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5800" b="1"/>
              <a:t>Homework in Year 7 </a:t>
            </a:r>
            <a:br>
              <a:rPr lang="en-GB" sz="5800" b="1"/>
            </a:br>
            <a:br>
              <a:rPr lang="en-GB" sz="5800" b="1"/>
            </a:br>
            <a:endParaRPr lang="en-GB" sz="1600" b="1"/>
          </a:p>
        </p:txBody>
      </p:sp>
    </p:spTree>
    <p:extLst>
      <p:ext uri="{BB962C8B-B14F-4D97-AF65-F5344CB8AC3E}">
        <p14:creationId xmlns:p14="http://schemas.microsoft.com/office/powerpoint/2010/main" val="12445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74"/>
          <p:cNvSpPr txBox="1">
            <a:spLocks noGrp="1"/>
          </p:cNvSpPr>
          <p:nvPr>
            <p:ph type="title"/>
          </p:nvPr>
        </p:nvSpPr>
        <p:spPr>
          <a:xfrm>
            <a:off x="1884530" y="821020"/>
            <a:ext cx="9173666" cy="43474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en-GB" sz="5800" b="1"/>
              <a:t>Homework in Year 7 </a:t>
            </a:r>
            <a:br>
              <a:rPr lang="en-GB" sz="5800" b="1"/>
            </a:br>
            <a:br>
              <a:rPr lang="en-GB" sz="5800" b="1"/>
            </a:br>
            <a:endParaRPr lang="en-GB" sz="1600" b="1"/>
          </a:p>
        </p:txBody>
      </p:sp>
      <p:pic>
        <p:nvPicPr>
          <p:cNvPr id="13" name="Picture 12" descr="A person wearing a black and white tuxedo&#10;&#10;Description automatically generated">
            <a:extLst>
              <a:ext uri="{FF2B5EF4-FFF2-40B4-BE49-F238E27FC236}">
                <a16:creationId xmlns:a16="http://schemas.microsoft.com/office/drawing/2014/main" id="{B69AA400-2619-4E4B-BC6C-37F2D34888B4}"/>
              </a:ext>
            </a:extLst>
          </p:cNvPr>
          <p:cNvPicPr>
            <a:picLocks noChangeAspect="1"/>
          </p:cNvPicPr>
          <p:nvPr/>
        </p:nvPicPr>
        <p:blipFill>
          <a:blip r:embed="rId3"/>
          <a:stretch>
            <a:fillRect/>
          </a:stretch>
        </p:blipFill>
        <p:spPr>
          <a:xfrm>
            <a:off x="-2066" y="0"/>
            <a:ext cx="866775" cy="6858000"/>
          </a:xfrm>
          <a:prstGeom prst="rect">
            <a:avLst/>
          </a:prstGeom>
        </p:spPr>
      </p:pic>
      <p:pic>
        <p:nvPicPr>
          <p:cNvPr id="14" name="Picture 2">
            <a:extLst>
              <a:ext uri="{FF2B5EF4-FFF2-40B4-BE49-F238E27FC236}">
                <a16:creationId xmlns:a16="http://schemas.microsoft.com/office/drawing/2014/main" id="{77EAEE8C-9BB6-42A4-A615-4E16A2A6F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613" y="143968"/>
            <a:ext cx="866887" cy="8913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000BB6D7-6236-FD37-8BA2-2FE4CE67E7EE}"/>
              </a:ext>
            </a:extLst>
          </p:cNvPr>
          <p:cNvGraphicFramePr>
            <a:graphicFrameLocks noGrp="1"/>
          </p:cNvGraphicFramePr>
          <p:nvPr>
            <p:extLst>
              <p:ext uri="{D42A27DB-BD31-4B8C-83A1-F6EECF244321}">
                <p14:modId xmlns:p14="http://schemas.microsoft.com/office/powerpoint/2010/main" val="2653593339"/>
              </p:ext>
            </p:extLst>
          </p:nvPr>
        </p:nvGraphicFramePr>
        <p:xfrm>
          <a:off x="1834444" y="1904999"/>
          <a:ext cx="9246111" cy="3352800"/>
        </p:xfrm>
        <a:graphic>
          <a:graphicData uri="http://schemas.openxmlformats.org/drawingml/2006/table">
            <a:tbl>
              <a:tblPr firstRow="1" firstCol="1" bandRow="1">
                <a:tableStyleId>{DE1A6D5B-67D6-4A86-8B4F-3372C43C2406}</a:tableStyleId>
              </a:tblPr>
              <a:tblGrid>
                <a:gridCol w="1817381">
                  <a:extLst>
                    <a:ext uri="{9D8B030D-6E8A-4147-A177-3AD203B41FA5}">
                      <a16:colId xmlns:a16="http://schemas.microsoft.com/office/drawing/2014/main" val="4106268967"/>
                    </a:ext>
                  </a:extLst>
                </a:gridCol>
                <a:gridCol w="7428730">
                  <a:extLst>
                    <a:ext uri="{9D8B030D-6E8A-4147-A177-3AD203B41FA5}">
                      <a16:colId xmlns:a16="http://schemas.microsoft.com/office/drawing/2014/main" val="1554155324"/>
                    </a:ext>
                  </a:extLst>
                </a:gridCol>
              </a:tblGrid>
              <a:tr h="204019">
                <a:tc>
                  <a:txBody>
                    <a:bodyPr/>
                    <a:lstStyle/>
                    <a:p>
                      <a:r>
                        <a:rPr lang="en-US" sz="2000" b="1">
                          <a:effectLst/>
                        </a:rPr>
                        <a:t>Year Group</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000" b="1">
                          <a:effectLst/>
                        </a:rPr>
                        <a:t>Frequency &amp; Duration</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553320"/>
                  </a:ext>
                </a:extLst>
              </a:tr>
              <a:tr h="2171341">
                <a:tc>
                  <a:txBody>
                    <a:bodyPr/>
                    <a:lstStyle/>
                    <a:p>
                      <a:r>
                        <a:rPr lang="en-US" sz="2000">
                          <a:effectLst/>
                        </a:rPr>
                        <a:t>Year 7 and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000" b="1">
                          <a:effectLst/>
                        </a:rPr>
                        <a:t>English and </a:t>
                      </a:r>
                      <a:r>
                        <a:rPr lang="en-US" sz="2000" b="1" err="1">
                          <a:effectLst/>
                        </a:rPr>
                        <a:t>Maths</a:t>
                      </a:r>
                      <a:endParaRPr lang="en-US" sz="2000">
                        <a:effectLst/>
                      </a:endParaRPr>
                    </a:p>
                    <a:p>
                      <a:r>
                        <a:rPr lang="en-US" sz="2000">
                          <a:effectLst/>
                        </a:rPr>
                        <a:t>One piece of homework per week (average 20 minutes)</a:t>
                      </a:r>
                    </a:p>
                    <a:p>
                      <a:endParaRPr lang="en-US" sz="2000">
                        <a:effectLst/>
                      </a:endParaRPr>
                    </a:p>
                    <a:p>
                      <a:r>
                        <a:rPr lang="en-US" sz="2000" b="1">
                          <a:effectLst/>
                        </a:rPr>
                        <a:t>RE, Geography, History, Science, Modern Foreign Languages</a:t>
                      </a:r>
                      <a:endParaRPr lang="en-US" sz="2000">
                        <a:effectLst/>
                      </a:endParaRPr>
                    </a:p>
                    <a:p>
                      <a:r>
                        <a:rPr lang="en-US" sz="2000">
                          <a:effectLst/>
                        </a:rPr>
                        <a:t>One piece of homework per fortnight (average 20 minutes)</a:t>
                      </a:r>
                    </a:p>
                    <a:p>
                      <a:endParaRPr lang="en-US" sz="2000">
                        <a:effectLst/>
                      </a:endParaRPr>
                    </a:p>
                    <a:p>
                      <a:r>
                        <a:rPr lang="en-US" sz="2000" b="1">
                          <a:effectLst/>
                        </a:rPr>
                        <a:t>Art, Design and Technology, Drama, Music, ICT</a:t>
                      </a:r>
                      <a:endParaRPr lang="en-US" sz="2000">
                        <a:effectLst/>
                      </a:endParaRPr>
                    </a:p>
                    <a:p>
                      <a:r>
                        <a:rPr lang="en-US" sz="2000">
                          <a:effectLst/>
                        </a:rPr>
                        <a:t>One piece of homework per half term (average 30 – 60 minutes)</a:t>
                      </a:r>
                    </a:p>
                    <a:p>
                      <a:pPr marL="228600"/>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176398"/>
                  </a:ext>
                </a:extLst>
              </a:tr>
            </a:tbl>
          </a:graphicData>
        </a:graphic>
      </p:graphicFrame>
    </p:spTree>
    <p:extLst>
      <p:ext uri="{BB962C8B-B14F-4D97-AF65-F5344CB8AC3E}">
        <p14:creationId xmlns:p14="http://schemas.microsoft.com/office/powerpoint/2010/main" val="286506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74"/>
          <p:cNvSpPr txBox="1">
            <a:spLocks noGrp="1"/>
          </p:cNvSpPr>
          <p:nvPr>
            <p:ph type="title"/>
          </p:nvPr>
        </p:nvSpPr>
        <p:spPr>
          <a:xfrm>
            <a:off x="1774312" y="370624"/>
            <a:ext cx="9173666" cy="43474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en-GB" sz="4800" b="1"/>
              <a:t>Assessment &amp; Reporting</a:t>
            </a:r>
            <a:endParaRPr lang="en-US" sz="3600"/>
          </a:p>
        </p:txBody>
      </p:sp>
      <p:pic>
        <p:nvPicPr>
          <p:cNvPr id="13" name="Picture 12" descr="A person wearing a black and white tuxedo&#10;&#10;Description automatically generated">
            <a:extLst>
              <a:ext uri="{FF2B5EF4-FFF2-40B4-BE49-F238E27FC236}">
                <a16:creationId xmlns:a16="http://schemas.microsoft.com/office/drawing/2014/main" id="{B69AA400-2619-4E4B-BC6C-37F2D34888B4}"/>
              </a:ext>
            </a:extLst>
          </p:cNvPr>
          <p:cNvPicPr>
            <a:picLocks noChangeAspect="1"/>
          </p:cNvPicPr>
          <p:nvPr/>
        </p:nvPicPr>
        <p:blipFill>
          <a:blip r:embed="rId3"/>
          <a:stretch>
            <a:fillRect/>
          </a:stretch>
        </p:blipFill>
        <p:spPr>
          <a:xfrm>
            <a:off x="-2066" y="0"/>
            <a:ext cx="866775" cy="6858000"/>
          </a:xfrm>
          <a:prstGeom prst="rect">
            <a:avLst/>
          </a:prstGeom>
        </p:spPr>
      </p:pic>
      <p:pic>
        <p:nvPicPr>
          <p:cNvPr id="14" name="Picture 2">
            <a:extLst>
              <a:ext uri="{FF2B5EF4-FFF2-40B4-BE49-F238E27FC236}">
                <a16:creationId xmlns:a16="http://schemas.microsoft.com/office/drawing/2014/main" id="{77EAEE8C-9BB6-42A4-A615-4E16A2A6F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613" y="143968"/>
            <a:ext cx="866887" cy="8913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093E676-1420-D7D7-77E7-6C873779FBE9}"/>
              </a:ext>
            </a:extLst>
          </p:cNvPr>
          <p:cNvPicPr>
            <a:picLocks noChangeAspect="1"/>
          </p:cNvPicPr>
          <p:nvPr/>
        </p:nvPicPr>
        <p:blipFill>
          <a:blip r:embed="rId5"/>
          <a:stretch>
            <a:fillRect/>
          </a:stretch>
        </p:blipFill>
        <p:spPr>
          <a:xfrm>
            <a:off x="2392136" y="1029381"/>
            <a:ext cx="6985906" cy="5610224"/>
          </a:xfrm>
          <a:prstGeom prst="rect">
            <a:avLst/>
          </a:prstGeom>
        </p:spPr>
      </p:pic>
    </p:spTree>
    <p:extLst>
      <p:ext uri="{BB962C8B-B14F-4D97-AF65-F5344CB8AC3E}">
        <p14:creationId xmlns:p14="http://schemas.microsoft.com/office/powerpoint/2010/main" val="299355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74"/>
          <p:cNvSpPr txBox="1">
            <a:spLocks noGrp="1"/>
          </p:cNvSpPr>
          <p:nvPr>
            <p:ph type="title"/>
          </p:nvPr>
        </p:nvSpPr>
        <p:spPr>
          <a:xfrm>
            <a:off x="1915810" y="3826859"/>
            <a:ext cx="9173666" cy="966709"/>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en-GB" sz="5800" b="1"/>
              <a:t>Using </a:t>
            </a:r>
            <a:r>
              <a:rPr lang="en-GB" sz="5800" b="1" err="1"/>
              <a:t>Classcharts</a:t>
            </a:r>
            <a:r>
              <a:rPr lang="en-GB" sz="5800" b="1"/>
              <a:t> and MCAS</a:t>
            </a:r>
            <a:br>
              <a:rPr lang="en-GB" sz="5800" b="1"/>
            </a:br>
            <a:br>
              <a:rPr lang="en-GB" sz="5800" b="1"/>
            </a:br>
            <a:br>
              <a:rPr lang="en-GB" sz="5800" b="1"/>
            </a:br>
            <a:endParaRPr lang="en-GB" sz="5800" b="1"/>
          </a:p>
        </p:txBody>
      </p:sp>
      <p:pic>
        <p:nvPicPr>
          <p:cNvPr id="13" name="Picture 12" descr="A person wearing a black and white tuxedo&#10;&#10;Description automatically generated">
            <a:extLst>
              <a:ext uri="{FF2B5EF4-FFF2-40B4-BE49-F238E27FC236}">
                <a16:creationId xmlns:a16="http://schemas.microsoft.com/office/drawing/2014/main" id="{B69AA400-2619-4E4B-BC6C-37F2D34888B4}"/>
              </a:ext>
            </a:extLst>
          </p:cNvPr>
          <p:cNvPicPr>
            <a:picLocks noChangeAspect="1"/>
          </p:cNvPicPr>
          <p:nvPr/>
        </p:nvPicPr>
        <p:blipFill>
          <a:blip r:embed="rId3"/>
          <a:stretch>
            <a:fillRect/>
          </a:stretch>
        </p:blipFill>
        <p:spPr>
          <a:xfrm>
            <a:off x="-2066" y="0"/>
            <a:ext cx="866775" cy="6858000"/>
          </a:xfrm>
          <a:prstGeom prst="rect">
            <a:avLst/>
          </a:prstGeom>
        </p:spPr>
      </p:pic>
      <p:pic>
        <p:nvPicPr>
          <p:cNvPr id="14" name="Picture 2">
            <a:extLst>
              <a:ext uri="{FF2B5EF4-FFF2-40B4-BE49-F238E27FC236}">
                <a16:creationId xmlns:a16="http://schemas.microsoft.com/office/drawing/2014/main" id="{77EAEE8C-9BB6-42A4-A615-4E16A2A6F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613" y="143968"/>
            <a:ext cx="866887" cy="89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5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D0DA-6144-A8B1-51C5-FBB4A9C7407D}"/>
              </a:ext>
            </a:extLst>
          </p:cNvPr>
          <p:cNvSpPr>
            <a:spLocks noGrp="1"/>
          </p:cNvSpPr>
          <p:nvPr>
            <p:ph type="title"/>
          </p:nvPr>
        </p:nvSpPr>
        <p:spPr>
          <a:xfrm>
            <a:off x="1154502" y="379502"/>
            <a:ext cx="10515600" cy="1325700"/>
          </a:xfrm>
        </p:spPr>
        <p:txBody>
          <a:bodyPr/>
          <a:lstStyle/>
          <a:p>
            <a:pPr algn="ctr"/>
            <a:r>
              <a:rPr lang="en-US" err="1"/>
              <a:t>iPayimpact</a:t>
            </a:r>
          </a:p>
        </p:txBody>
      </p:sp>
      <p:sp>
        <p:nvSpPr>
          <p:cNvPr id="3" name="Text Placeholder 2">
            <a:extLst>
              <a:ext uri="{FF2B5EF4-FFF2-40B4-BE49-F238E27FC236}">
                <a16:creationId xmlns:a16="http://schemas.microsoft.com/office/drawing/2014/main" id="{C459BD7B-0850-7DED-7AC1-3797A52799B5}"/>
              </a:ext>
            </a:extLst>
          </p:cNvPr>
          <p:cNvSpPr>
            <a:spLocks noGrp="1"/>
          </p:cNvSpPr>
          <p:nvPr>
            <p:ph type="body" idx="1"/>
          </p:nvPr>
        </p:nvSpPr>
        <p:spPr/>
        <p:txBody>
          <a:bodyPr/>
          <a:lstStyle/>
          <a:p>
            <a:endParaRPr lang="en-US"/>
          </a:p>
        </p:txBody>
      </p:sp>
      <p:pic>
        <p:nvPicPr>
          <p:cNvPr id="4" name="Picture 3" descr="A phone with a screen on it&#10;&#10;Description automatically generated">
            <a:extLst>
              <a:ext uri="{FF2B5EF4-FFF2-40B4-BE49-F238E27FC236}">
                <a16:creationId xmlns:a16="http://schemas.microsoft.com/office/drawing/2014/main" id="{C0665C91-575A-3785-EB71-33ABB6954112}"/>
              </a:ext>
            </a:extLst>
          </p:cNvPr>
          <p:cNvPicPr>
            <a:picLocks noChangeAspect="1"/>
          </p:cNvPicPr>
          <p:nvPr/>
        </p:nvPicPr>
        <p:blipFill>
          <a:blip r:embed="rId3"/>
          <a:stretch>
            <a:fillRect/>
          </a:stretch>
        </p:blipFill>
        <p:spPr>
          <a:xfrm>
            <a:off x="8224119" y="3432503"/>
            <a:ext cx="3579425" cy="3055369"/>
          </a:xfrm>
          <a:prstGeom prst="rect">
            <a:avLst/>
          </a:prstGeom>
        </p:spPr>
      </p:pic>
      <p:pic>
        <p:nvPicPr>
          <p:cNvPr id="6" name="Picture 5" descr="A person wearing a black and white tuxedo&#10;&#10;Description automatically generated">
            <a:extLst>
              <a:ext uri="{FF2B5EF4-FFF2-40B4-BE49-F238E27FC236}">
                <a16:creationId xmlns:a16="http://schemas.microsoft.com/office/drawing/2014/main" id="{1E91FBFA-224B-C93D-63B3-6BAA7FF8722B}"/>
              </a:ext>
            </a:extLst>
          </p:cNvPr>
          <p:cNvPicPr>
            <a:picLocks noChangeAspect="1"/>
          </p:cNvPicPr>
          <p:nvPr/>
        </p:nvPicPr>
        <p:blipFill>
          <a:blip r:embed="rId4"/>
          <a:stretch>
            <a:fillRect/>
          </a:stretch>
        </p:blipFill>
        <p:spPr>
          <a:xfrm>
            <a:off x="-2066" y="0"/>
            <a:ext cx="866775" cy="6858000"/>
          </a:xfrm>
          <a:prstGeom prst="rect">
            <a:avLst/>
          </a:prstGeom>
        </p:spPr>
      </p:pic>
      <p:pic>
        <p:nvPicPr>
          <p:cNvPr id="8" name="Picture 2" descr="A red and white logo&#10;&#10;Description automatically generated">
            <a:extLst>
              <a:ext uri="{FF2B5EF4-FFF2-40B4-BE49-F238E27FC236}">
                <a16:creationId xmlns:a16="http://schemas.microsoft.com/office/drawing/2014/main" id="{851B6AB8-BABA-43AE-7B9B-9B9952960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4613" y="143968"/>
            <a:ext cx="866887" cy="891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omputer&#10;&#10;Description automatically generated">
            <a:extLst>
              <a:ext uri="{FF2B5EF4-FFF2-40B4-BE49-F238E27FC236}">
                <a16:creationId xmlns:a16="http://schemas.microsoft.com/office/drawing/2014/main" id="{F27E7836-177E-762C-76CD-DBB4AED46870}"/>
              </a:ext>
            </a:extLst>
          </p:cNvPr>
          <p:cNvPicPr>
            <a:picLocks noChangeAspect="1"/>
          </p:cNvPicPr>
          <p:nvPr/>
        </p:nvPicPr>
        <p:blipFill>
          <a:blip r:embed="rId6"/>
          <a:srcRect l="25534" t="34454" r="25786" b="10192"/>
          <a:stretch/>
        </p:blipFill>
        <p:spPr>
          <a:xfrm>
            <a:off x="1230235" y="1310680"/>
            <a:ext cx="6987403" cy="4673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060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1" name="Google Shape;611;p83"/>
          <p:cNvSpPr/>
          <p:nvPr/>
        </p:nvSpPr>
        <p:spPr>
          <a:xfrm>
            <a:off x="2249734" y="1711235"/>
            <a:ext cx="8562000" cy="3856337"/>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endParaRPr lang="en-GB" sz="4000">
              <a:solidFill>
                <a:schemeClr val="dk1"/>
              </a:solidFill>
              <a:latin typeface="Calibri"/>
              <a:cs typeface="Calibri"/>
            </a:endParaRPr>
          </a:p>
          <a:p>
            <a:pPr algn="ctr"/>
            <a:endParaRPr lang="en-GB" sz="4000">
              <a:solidFill>
                <a:schemeClr val="dk1"/>
              </a:solidFill>
              <a:latin typeface="Calibri"/>
              <a:cs typeface="Calibri"/>
            </a:endParaRPr>
          </a:p>
          <a:p>
            <a:pPr algn="ctr"/>
            <a:endParaRPr lang="en-GB" sz="4000">
              <a:solidFill>
                <a:schemeClr val="dk1"/>
              </a:solidFill>
              <a:latin typeface="Calibri"/>
              <a:cs typeface="Calibri"/>
            </a:endParaRPr>
          </a:p>
          <a:p>
            <a:pPr algn="ctr"/>
            <a:endParaRPr lang="en-GB" sz="4000">
              <a:solidFill>
                <a:schemeClr val="dk1"/>
              </a:solidFill>
              <a:latin typeface="Calibri"/>
              <a:cs typeface="Calibri"/>
            </a:endParaRPr>
          </a:p>
        </p:txBody>
      </p:sp>
      <p:sp>
        <p:nvSpPr>
          <p:cNvPr id="612" name="Google Shape;612;p83"/>
          <p:cNvSpPr/>
          <p:nvPr/>
        </p:nvSpPr>
        <p:spPr>
          <a:xfrm>
            <a:off x="0" y="2373519"/>
            <a:ext cx="5297400" cy="3606000"/>
          </a:xfrm>
          <a:prstGeom prst="rect">
            <a:avLst/>
          </a:prstGeom>
          <a:noFill/>
          <a:ln>
            <a:noFill/>
          </a:ln>
        </p:spPr>
        <p:txBody>
          <a:bodyPr spcFirstLastPara="1" wrap="square" lIns="91425" tIns="45700" rIns="91425" bIns="45700" anchor="t" anchorCtr="0">
            <a:noAutofit/>
          </a:bodyPr>
          <a:lstStyle/>
          <a:p>
            <a:pPr marL="457200" marR="0" lvl="0" indent="0" algn="just" rtl="0">
              <a:lnSpc>
                <a:spcPct val="90000"/>
              </a:lnSpc>
              <a:spcBef>
                <a:spcPts val="480"/>
              </a:spcBef>
              <a:spcAft>
                <a:spcPts val="0"/>
              </a:spcAft>
              <a:buNone/>
            </a:pPr>
            <a:endParaRPr sz="2000" b="1" i="0" u="none" strike="noStrike" cap="none">
              <a:solidFill>
                <a:srgbClr val="000000"/>
              </a:solidFill>
              <a:latin typeface="Roboto"/>
              <a:ea typeface="Roboto"/>
              <a:cs typeface="Roboto"/>
              <a:sym typeface="Roboto"/>
            </a:endParaRPr>
          </a:p>
        </p:txBody>
      </p:sp>
      <p:pic>
        <p:nvPicPr>
          <p:cNvPr id="7" name="Picture 6">
            <a:extLst>
              <a:ext uri="{FF2B5EF4-FFF2-40B4-BE49-F238E27FC236}">
                <a16:creationId xmlns:a16="http://schemas.microsoft.com/office/drawing/2014/main" id="{A3878730-9780-4584-AE17-1512E73D2F74}"/>
              </a:ext>
            </a:extLst>
          </p:cNvPr>
          <p:cNvPicPr>
            <a:picLocks noChangeAspect="1"/>
          </p:cNvPicPr>
          <p:nvPr/>
        </p:nvPicPr>
        <p:blipFill>
          <a:blip r:embed="rId3">
            <a:duotone>
              <a:schemeClr val="accent2">
                <a:shade val="45000"/>
                <a:satMod val="135000"/>
              </a:schemeClr>
              <a:prstClr val="white"/>
            </a:duotone>
          </a:blip>
          <a:stretch>
            <a:fillRect/>
          </a:stretch>
        </p:blipFill>
        <p:spPr>
          <a:xfrm>
            <a:off x="2247205" y="5965682"/>
            <a:ext cx="1423907" cy="983981"/>
          </a:xfrm>
          <a:prstGeom prst="rect">
            <a:avLst/>
          </a:prstGeom>
        </p:spPr>
      </p:pic>
      <p:graphicFrame>
        <p:nvGraphicFramePr>
          <p:cNvPr id="8" name="Table 7">
            <a:extLst>
              <a:ext uri="{FF2B5EF4-FFF2-40B4-BE49-F238E27FC236}">
                <a16:creationId xmlns:a16="http://schemas.microsoft.com/office/drawing/2014/main" id="{328AC10F-B7E4-4C77-9FAC-3484C8A9583D}"/>
              </a:ext>
            </a:extLst>
          </p:cNvPr>
          <p:cNvGraphicFramePr>
            <a:graphicFrameLocks noGrp="1"/>
          </p:cNvGraphicFramePr>
          <p:nvPr/>
        </p:nvGraphicFramePr>
        <p:xfrm>
          <a:off x="3413700" y="6011914"/>
          <a:ext cx="5705475" cy="868680"/>
        </p:xfrm>
        <a:graphic>
          <a:graphicData uri="http://schemas.openxmlformats.org/drawingml/2006/table">
            <a:tbl>
              <a:tblPr bandRow="1">
                <a:tableStyleId>{DE1A6D5B-67D6-4A86-8B4F-3372C43C2406}</a:tableStyleId>
              </a:tblPr>
              <a:tblGrid>
                <a:gridCol w="1676400">
                  <a:extLst>
                    <a:ext uri="{9D8B030D-6E8A-4147-A177-3AD203B41FA5}">
                      <a16:colId xmlns:a16="http://schemas.microsoft.com/office/drawing/2014/main" val="3876276172"/>
                    </a:ext>
                  </a:extLst>
                </a:gridCol>
                <a:gridCol w="1171575">
                  <a:extLst>
                    <a:ext uri="{9D8B030D-6E8A-4147-A177-3AD203B41FA5}">
                      <a16:colId xmlns:a16="http://schemas.microsoft.com/office/drawing/2014/main" val="2677578061"/>
                    </a:ext>
                  </a:extLst>
                </a:gridCol>
                <a:gridCol w="1428750">
                  <a:extLst>
                    <a:ext uri="{9D8B030D-6E8A-4147-A177-3AD203B41FA5}">
                      <a16:colId xmlns:a16="http://schemas.microsoft.com/office/drawing/2014/main" val="3994724906"/>
                    </a:ext>
                  </a:extLst>
                </a:gridCol>
                <a:gridCol w="1428750">
                  <a:extLst>
                    <a:ext uri="{9D8B030D-6E8A-4147-A177-3AD203B41FA5}">
                      <a16:colId xmlns:a16="http://schemas.microsoft.com/office/drawing/2014/main" val="202580779"/>
                    </a:ext>
                  </a:extLst>
                </a:gridCol>
              </a:tblGrid>
              <a:tr h="457200">
                <a:tc>
                  <a:txBody>
                    <a:bodyPr/>
                    <a:lstStyle/>
                    <a:p>
                      <a:pPr algn="ctr" rtl="0" fontAlgn="base"/>
                      <a:r>
                        <a:rPr lang="en-GB" sz="3000" b="1">
                          <a:solidFill>
                            <a:srgbClr val="C00000"/>
                          </a:solidFill>
                          <a:effectLst/>
                          <a:latin typeface="Rokkitt"/>
                        </a:rPr>
                        <a:t>R</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I</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S</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E</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extLst>
                  <a:ext uri="{0D108BD9-81ED-4DB2-BD59-A6C34878D82A}">
                    <a16:rowId xmlns:a16="http://schemas.microsoft.com/office/drawing/2014/main" val="3350642917"/>
                  </a:ext>
                </a:extLst>
              </a:tr>
              <a:tr h="190500">
                <a:tc>
                  <a:txBody>
                    <a:bodyPr/>
                    <a:lstStyle/>
                    <a:p>
                      <a:pPr algn="ctr" rtl="0" fontAlgn="base"/>
                      <a:r>
                        <a:rPr lang="en-GB" sz="1100">
                          <a:solidFill>
                            <a:srgbClr val="C00000"/>
                          </a:solidFill>
                          <a:effectLst/>
                          <a:latin typeface="Aptos"/>
                        </a:rPr>
                        <a:t>RESPECT   RESILIENCE </a:t>
                      </a:r>
                      <a:endParaRPr lang="en-GB">
                        <a:solidFill>
                          <a:srgbClr val="C00000"/>
                        </a:solidFill>
                        <a:effectLst/>
                        <a:latin typeface="Aptos"/>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INTEGRITY       </a:t>
                      </a:r>
                      <a:endParaRPr lang="en-GB">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US" sz="1200">
                          <a:solidFill>
                            <a:srgbClr val="C00000"/>
                          </a:solidFill>
                          <a:effectLst/>
                          <a:latin typeface="Aptos"/>
                        </a:rPr>
                        <a:t>SELF DISCIPLINE </a:t>
                      </a:r>
                      <a:r>
                        <a:rPr lang="en-US" sz="1100">
                          <a:solidFill>
                            <a:srgbClr val="C00000"/>
                          </a:solidFill>
                          <a:effectLst/>
                          <a:latin typeface="Arial"/>
                        </a:rPr>
                        <a:t>  </a:t>
                      </a:r>
                      <a:endParaRPr lang="en-US">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EXCELLENCE </a:t>
                      </a:r>
                      <a:endParaRPr lang="en-GB">
                        <a:solidFill>
                          <a:srgbClr val="C00000"/>
                        </a:solidFill>
                        <a:effectLst/>
                        <a:latin typeface="Arial"/>
                      </a:endParaRPr>
                    </a:p>
                  </a:txBody>
                  <a:tcPr marL="57150" marR="57150" marT="57150" marB="57150">
                    <a:lnL>
                      <a:noFill/>
                    </a:lnL>
                    <a:lnR>
                      <a:noFill/>
                    </a:lnR>
                    <a:lnT>
                      <a:noFill/>
                    </a:lnT>
                    <a:lnB>
                      <a:noFill/>
                    </a:lnB>
                    <a:noFill/>
                  </a:tcPr>
                </a:tc>
                <a:extLst>
                  <a:ext uri="{0D108BD9-81ED-4DB2-BD59-A6C34878D82A}">
                    <a16:rowId xmlns:a16="http://schemas.microsoft.com/office/drawing/2014/main" val="3492886537"/>
                  </a:ext>
                </a:extLst>
              </a:tr>
            </a:tbl>
          </a:graphicData>
        </a:graphic>
      </p:graphicFrame>
      <p:pic>
        <p:nvPicPr>
          <p:cNvPr id="10" name="Picture 9" descr="A person wearing a black and white tuxedo&#10;&#10;Description automatically generated">
            <a:extLst>
              <a:ext uri="{FF2B5EF4-FFF2-40B4-BE49-F238E27FC236}">
                <a16:creationId xmlns:a16="http://schemas.microsoft.com/office/drawing/2014/main" id="{BCA5F5F4-F5E2-437D-A0FC-7CA255D757AE}"/>
              </a:ext>
            </a:extLst>
          </p:cNvPr>
          <p:cNvPicPr>
            <a:picLocks noChangeAspect="1"/>
          </p:cNvPicPr>
          <p:nvPr/>
        </p:nvPicPr>
        <p:blipFill>
          <a:blip r:embed="rId4"/>
          <a:stretch>
            <a:fillRect/>
          </a:stretch>
        </p:blipFill>
        <p:spPr>
          <a:xfrm>
            <a:off x="-2066" y="0"/>
            <a:ext cx="866775" cy="6858000"/>
          </a:xfrm>
          <a:prstGeom prst="rect">
            <a:avLst/>
          </a:prstGeom>
        </p:spPr>
      </p:pic>
      <p:pic>
        <p:nvPicPr>
          <p:cNvPr id="11" name="Picture 2">
            <a:extLst>
              <a:ext uri="{FF2B5EF4-FFF2-40B4-BE49-F238E27FC236}">
                <a16:creationId xmlns:a16="http://schemas.microsoft.com/office/drawing/2014/main" id="{C009D9A5-266B-48FA-B8A5-2D7A2303A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9844" y="226030"/>
            <a:ext cx="1277194" cy="12664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creenshot of a computer&#10;&#10;Description automatically generated">
            <a:extLst>
              <a:ext uri="{FF2B5EF4-FFF2-40B4-BE49-F238E27FC236}">
                <a16:creationId xmlns:a16="http://schemas.microsoft.com/office/drawing/2014/main" id="{DFC90721-B58C-B9F6-C9C6-533F373FED02}"/>
              </a:ext>
            </a:extLst>
          </p:cNvPr>
          <p:cNvPicPr>
            <a:picLocks noChangeAspect="1"/>
          </p:cNvPicPr>
          <p:nvPr/>
        </p:nvPicPr>
        <p:blipFill>
          <a:blip r:embed="rId6"/>
          <a:srcRect l="32453" t="29832" r="31763" b="18730"/>
          <a:stretch/>
        </p:blipFill>
        <p:spPr>
          <a:xfrm>
            <a:off x="4636698" y="1883434"/>
            <a:ext cx="4348962" cy="3685763"/>
          </a:xfrm>
          <a:prstGeom prst="rect">
            <a:avLst/>
          </a:prstGeom>
        </p:spPr>
      </p:pic>
    </p:spTree>
    <p:extLst>
      <p:ext uri="{BB962C8B-B14F-4D97-AF65-F5344CB8AC3E}">
        <p14:creationId xmlns:p14="http://schemas.microsoft.com/office/powerpoint/2010/main" val="67403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7"/>
        <p:cNvGrpSpPr/>
        <p:nvPr/>
      </p:nvGrpSpPr>
      <p:grpSpPr>
        <a:xfrm>
          <a:off x="0" y="0"/>
          <a:ext cx="0" cy="0"/>
          <a:chOff x="0" y="0"/>
          <a:chExt cx="0" cy="0"/>
        </a:xfrm>
      </p:grpSpPr>
      <p:sp>
        <p:nvSpPr>
          <p:cNvPr id="648" name="Google Shape;648;p88"/>
          <p:cNvSpPr txBox="1"/>
          <p:nvPr/>
        </p:nvSpPr>
        <p:spPr>
          <a:xfrm>
            <a:off x="3123187" y="2766150"/>
            <a:ext cx="6286500" cy="1325700"/>
          </a:xfrm>
          <a:prstGeom prst="rect">
            <a:avLst/>
          </a:prstGeom>
          <a:solidFill>
            <a:srgbClr val="F3F3F3"/>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8800"/>
              <a:buFont typeface="Arial Rounded"/>
              <a:buNone/>
            </a:pPr>
            <a:r>
              <a:rPr lang="en-GB" sz="4000" b="1" i="0" u="none" strike="noStrike" cap="none">
                <a:solidFill>
                  <a:schemeClr val="dk1"/>
                </a:solidFill>
                <a:latin typeface="Arial Rounded"/>
                <a:ea typeface="Arial Rounded"/>
                <a:cs typeface="Arial Rounded"/>
                <a:sym typeface="Arial Rounded"/>
              </a:rPr>
              <a:t>Thank You</a:t>
            </a:r>
            <a:br>
              <a:rPr lang="en-GB" sz="4000" b="1" i="0" u="none" strike="noStrike" cap="none">
                <a:solidFill>
                  <a:schemeClr val="dk1"/>
                </a:solidFill>
                <a:latin typeface="Arial Rounded"/>
                <a:ea typeface="Arial Rounded"/>
                <a:cs typeface="Arial Rounded"/>
                <a:sym typeface="Arial Rounded"/>
              </a:rPr>
            </a:br>
            <a:r>
              <a:rPr lang="en-GB" sz="2400" b="1" i="0" u="none" strike="noStrike" cap="none">
                <a:solidFill>
                  <a:schemeClr val="dk1"/>
                </a:solidFill>
                <a:latin typeface="Arial Rounded"/>
                <a:ea typeface="Arial Rounded"/>
                <a:cs typeface="Arial Rounded"/>
                <a:sym typeface="Arial Rounded"/>
              </a:rPr>
              <a:t>www.st-benetbiscop.org.uk</a:t>
            </a:r>
            <a:endParaRPr sz="2400" b="1" i="0" u="none" strike="noStrike" cap="none">
              <a:solidFill>
                <a:schemeClr val="dk1"/>
              </a:solidFill>
              <a:latin typeface="Arial Rounded"/>
              <a:ea typeface="Arial Rounded"/>
              <a:cs typeface="Arial Rounded"/>
              <a:sym typeface="Arial Rounded"/>
            </a:endParaRPr>
          </a:p>
        </p:txBody>
      </p:sp>
      <p:pic>
        <p:nvPicPr>
          <p:cNvPr id="5" name="Picture 4">
            <a:extLst>
              <a:ext uri="{FF2B5EF4-FFF2-40B4-BE49-F238E27FC236}">
                <a16:creationId xmlns:a16="http://schemas.microsoft.com/office/drawing/2014/main" id="{EF0684FA-7812-4F65-9929-14A0827B4216}"/>
              </a:ext>
            </a:extLst>
          </p:cNvPr>
          <p:cNvPicPr>
            <a:picLocks noChangeAspect="1"/>
          </p:cNvPicPr>
          <p:nvPr/>
        </p:nvPicPr>
        <p:blipFill>
          <a:blip r:embed="rId3">
            <a:duotone>
              <a:schemeClr val="accent2">
                <a:shade val="45000"/>
                <a:satMod val="135000"/>
              </a:schemeClr>
              <a:prstClr val="white"/>
            </a:duotone>
          </a:blip>
          <a:stretch>
            <a:fillRect/>
          </a:stretch>
        </p:blipFill>
        <p:spPr>
          <a:xfrm>
            <a:off x="2247205" y="5965682"/>
            <a:ext cx="1423907" cy="983981"/>
          </a:xfrm>
          <a:prstGeom prst="rect">
            <a:avLst/>
          </a:prstGeom>
        </p:spPr>
      </p:pic>
      <p:graphicFrame>
        <p:nvGraphicFramePr>
          <p:cNvPr id="6" name="Table 5">
            <a:extLst>
              <a:ext uri="{FF2B5EF4-FFF2-40B4-BE49-F238E27FC236}">
                <a16:creationId xmlns:a16="http://schemas.microsoft.com/office/drawing/2014/main" id="{DC8DAB53-2787-4E19-BF1A-858A0D8256CE}"/>
              </a:ext>
            </a:extLst>
          </p:cNvPr>
          <p:cNvGraphicFramePr>
            <a:graphicFrameLocks noGrp="1"/>
          </p:cNvGraphicFramePr>
          <p:nvPr>
            <p:extLst>
              <p:ext uri="{D42A27DB-BD31-4B8C-83A1-F6EECF244321}">
                <p14:modId xmlns:p14="http://schemas.microsoft.com/office/powerpoint/2010/main" val="1322732209"/>
              </p:ext>
            </p:extLst>
          </p:nvPr>
        </p:nvGraphicFramePr>
        <p:xfrm>
          <a:off x="3413700" y="6011914"/>
          <a:ext cx="5705475" cy="868680"/>
        </p:xfrm>
        <a:graphic>
          <a:graphicData uri="http://schemas.openxmlformats.org/drawingml/2006/table">
            <a:tbl>
              <a:tblPr bandRow="1">
                <a:tableStyleId>{DE1A6D5B-67D6-4A86-8B4F-3372C43C2406}</a:tableStyleId>
              </a:tblPr>
              <a:tblGrid>
                <a:gridCol w="1676400">
                  <a:extLst>
                    <a:ext uri="{9D8B030D-6E8A-4147-A177-3AD203B41FA5}">
                      <a16:colId xmlns:a16="http://schemas.microsoft.com/office/drawing/2014/main" val="3876276172"/>
                    </a:ext>
                  </a:extLst>
                </a:gridCol>
                <a:gridCol w="1171575">
                  <a:extLst>
                    <a:ext uri="{9D8B030D-6E8A-4147-A177-3AD203B41FA5}">
                      <a16:colId xmlns:a16="http://schemas.microsoft.com/office/drawing/2014/main" val="2677578061"/>
                    </a:ext>
                  </a:extLst>
                </a:gridCol>
                <a:gridCol w="1428750">
                  <a:extLst>
                    <a:ext uri="{9D8B030D-6E8A-4147-A177-3AD203B41FA5}">
                      <a16:colId xmlns:a16="http://schemas.microsoft.com/office/drawing/2014/main" val="3994724906"/>
                    </a:ext>
                  </a:extLst>
                </a:gridCol>
                <a:gridCol w="1428750">
                  <a:extLst>
                    <a:ext uri="{9D8B030D-6E8A-4147-A177-3AD203B41FA5}">
                      <a16:colId xmlns:a16="http://schemas.microsoft.com/office/drawing/2014/main" val="202580779"/>
                    </a:ext>
                  </a:extLst>
                </a:gridCol>
              </a:tblGrid>
              <a:tr h="457200">
                <a:tc>
                  <a:txBody>
                    <a:bodyPr/>
                    <a:lstStyle/>
                    <a:p>
                      <a:pPr algn="ctr" rtl="0" fontAlgn="base"/>
                      <a:r>
                        <a:rPr lang="en-GB" sz="3000" b="1">
                          <a:solidFill>
                            <a:srgbClr val="C00000"/>
                          </a:solidFill>
                          <a:effectLst/>
                          <a:latin typeface="Rokkitt"/>
                        </a:rPr>
                        <a:t>R</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I</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S</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E</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extLst>
                  <a:ext uri="{0D108BD9-81ED-4DB2-BD59-A6C34878D82A}">
                    <a16:rowId xmlns:a16="http://schemas.microsoft.com/office/drawing/2014/main" val="3350642917"/>
                  </a:ext>
                </a:extLst>
              </a:tr>
              <a:tr h="190500">
                <a:tc>
                  <a:txBody>
                    <a:bodyPr/>
                    <a:lstStyle/>
                    <a:p>
                      <a:pPr algn="ctr" rtl="0" fontAlgn="base"/>
                      <a:r>
                        <a:rPr lang="en-GB" sz="1100">
                          <a:solidFill>
                            <a:srgbClr val="C00000"/>
                          </a:solidFill>
                          <a:effectLst/>
                          <a:latin typeface="Aptos"/>
                        </a:rPr>
                        <a:t>RESPECT   RESILIENCE </a:t>
                      </a:r>
                      <a:endParaRPr lang="en-GB">
                        <a:solidFill>
                          <a:srgbClr val="C00000"/>
                        </a:solidFill>
                        <a:effectLst/>
                        <a:latin typeface="Aptos"/>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INTEGRITY       </a:t>
                      </a:r>
                      <a:endParaRPr lang="en-GB">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US" sz="1200">
                          <a:solidFill>
                            <a:srgbClr val="C00000"/>
                          </a:solidFill>
                          <a:effectLst/>
                          <a:latin typeface="Aptos"/>
                        </a:rPr>
                        <a:t>SELF DISCIPLINE </a:t>
                      </a:r>
                      <a:r>
                        <a:rPr lang="en-US" sz="1100">
                          <a:solidFill>
                            <a:srgbClr val="C00000"/>
                          </a:solidFill>
                          <a:effectLst/>
                          <a:latin typeface="Arial"/>
                        </a:rPr>
                        <a:t>  </a:t>
                      </a:r>
                      <a:endParaRPr lang="en-US">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EXCELLENCE </a:t>
                      </a:r>
                      <a:endParaRPr lang="en-GB">
                        <a:solidFill>
                          <a:srgbClr val="C00000"/>
                        </a:solidFill>
                        <a:effectLst/>
                        <a:latin typeface="Arial"/>
                      </a:endParaRPr>
                    </a:p>
                  </a:txBody>
                  <a:tcPr marL="57150" marR="57150" marT="57150" marB="57150">
                    <a:lnL>
                      <a:noFill/>
                    </a:lnL>
                    <a:lnR>
                      <a:noFill/>
                    </a:lnR>
                    <a:lnT>
                      <a:noFill/>
                    </a:lnT>
                    <a:lnB>
                      <a:noFill/>
                    </a:lnB>
                    <a:noFill/>
                  </a:tcPr>
                </a:tc>
                <a:extLst>
                  <a:ext uri="{0D108BD9-81ED-4DB2-BD59-A6C34878D82A}">
                    <a16:rowId xmlns:a16="http://schemas.microsoft.com/office/drawing/2014/main" val="3492886537"/>
                  </a:ext>
                </a:extLst>
              </a:tr>
            </a:tbl>
          </a:graphicData>
        </a:graphic>
      </p:graphicFrame>
      <p:pic>
        <p:nvPicPr>
          <p:cNvPr id="8" name="Picture 7" descr="A person wearing a black and white tuxedo&#10;&#10;Description automatically generated">
            <a:extLst>
              <a:ext uri="{FF2B5EF4-FFF2-40B4-BE49-F238E27FC236}">
                <a16:creationId xmlns:a16="http://schemas.microsoft.com/office/drawing/2014/main" id="{55A35099-EDDB-426E-976D-37BFB4C1EB54}"/>
              </a:ext>
            </a:extLst>
          </p:cNvPr>
          <p:cNvPicPr>
            <a:picLocks noChangeAspect="1"/>
          </p:cNvPicPr>
          <p:nvPr/>
        </p:nvPicPr>
        <p:blipFill>
          <a:blip r:embed="rId4"/>
          <a:stretch>
            <a:fillRect/>
          </a:stretch>
        </p:blipFill>
        <p:spPr>
          <a:xfrm>
            <a:off x="-2066" y="0"/>
            <a:ext cx="866775" cy="6858000"/>
          </a:xfrm>
          <a:prstGeom prst="rect">
            <a:avLst/>
          </a:prstGeom>
        </p:spPr>
      </p:pic>
      <p:pic>
        <p:nvPicPr>
          <p:cNvPr id="9" name="Picture 2">
            <a:extLst>
              <a:ext uri="{FF2B5EF4-FFF2-40B4-BE49-F238E27FC236}">
                <a16:creationId xmlns:a16="http://schemas.microsoft.com/office/drawing/2014/main" id="{7A8E6A27-CA68-4C25-8373-BDE20FD25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9844" y="226030"/>
            <a:ext cx="1277194" cy="1266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9"/>
        <p:cNvGrpSpPr/>
        <p:nvPr/>
      </p:nvGrpSpPr>
      <p:grpSpPr>
        <a:xfrm>
          <a:off x="0" y="0"/>
          <a:ext cx="0" cy="0"/>
          <a:chOff x="0" y="0"/>
          <a:chExt cx="0" cy="0"/>
        </a:xfrm>
      </p:grpSpPr>
      <p:pic>
        <p:nvPicPr>
          <p:cNvPr id="3" name="Picture 2">
            <a:extLst>
              <a:ext uri="{FF2B5EF4-FFF2-40B4-BE49-F238E27FC236}">
                <a16:creationId xmlns:a16="http://schemas.microsoft.com/office/drawing/2014/main" id="{164BAA25-F8F9-4691-FD11-584868E6F380}"/>
              </a:ext>
            </a:extLst>
          </p:cNvPr>
          <p:cNvPicPr>
            <a:picLocks noChangeAspect="1"/>
          </p:cNvPicPr>
          <p:nvPr/>
        </p:nvPicPr>
        <p:blipFill>
          <a:blip r:embed="rId3">
            <a:duotone>
              <a:schemeClr val="accent2">
                <a:shade val="45000"/>
                <a:satMod val="135000"/>
              </a:schemeClr>
              <a:prstClr val="white"/>
            </a:duotone>
          </a:blip>
          <a:stretch>
            <a:fillRect/>
          </a:stretch>
        </p:blipFill>
        <p:spPr>
          <a:xfrm>
            <a:off x="2211837" y="5663372"/>
            <a:ext cx="1423907" cy="983981"/>
          </a:xfrm>
          <a:prstGeom prst="rect">
            <a:avLst/>
          </a:prstGeom>
        </p:spPr>
      </p:pic>
      <p:graphicFrame>
        <p:nvGraphicFramePr>
          <p:cNvPr id="11" name="Table 10">
            <a:extLst>
              <a:ext uri="{FF2B5EF4-FFF2-40B4-BE49-F238E27FC236}">
                <a16:creationId xmlns:a16="http://schemas.microsoft.com/office/drawing/2014/main" id="{DB5953BB-F6EA-3702-F7CA-8C86C92B2FF7}"/>
              </a:ext>
            </a:extLst>
          </p:cNvPr>
          <p:cNvGraphicFramePr>
            <a:graphicFrameLocks noGrp="1"/>
          </p:cNvGraphicFramePr>
          <p:nvPr/>
        </p:nvGraphicFramePr>
        <p:xfrm>
          <a:off x="3551796" y="5676215"/>
          <a:ext cx="5705475" cy="868680"/>
        </p:xfrm>
        <a:graphic>
          <a:graphicData uri="http://schemas.openxmlformats.org/drawingml/2006/table">
            <a:tbl>
              <a:tblPr bandRow="1">
                <a:tableStyleId>{DE1A6D5B-67D6-4A86-8B4F-3372C43C2406}</a:tableStyleId>
              </a:tblPr>
              <a:tblGrid>
                <a:gridCol w="1676400">
                  <a:extLst>
                    <a:ext uri="{9D8B030D-6E8A-4147-A177-3AD203B41FA5}">
                      <a16:colId xmlns:a16="http://schemas.microsoft.com/office/drawing/2014/main" val="3876276172"/>
                    </a:ext>
                  </a:extLst>
                </a:gridCol>
                <a:gridCol w="1171575">
                  <a:extLst>
                    <a:ext uri="{9D8B030D-6E8A-4147-A177-3AD203B41FA5}">
                      <a16:colId xmlns:a16="http://schemas.microsoft.com/office/drawing/2014/main" val="2677578061"/>
                    </a:ext>
                  </a:extLst>
                </a:gridCol>
                <a:gridCol w="1428750">
                  <a:extLst>
                    <a:ext uri="{9D8B030D-6E8A-4147-A177-3AD203B41FA5}">
                      <a16:colId xmlns:a16="http://schemas.microsoft.com/office/drawing/2014/main" val="3994724906"/>
                    </a:ext>
                  </a:extLst>
                </a:gridCol>
                <a:gridCol w="1428750">
                  <a:extLst>
                    <a:ext uri="{9D8B030D-6E8A-4147-A177-3AD203B41FA5}">
                      <a16:colId xmlns:a16="http://schemas.microsoft.com/office/drawing/2014/main" val="202580779"/>
                    </a:ext>
                  </a:extLst>
                </a:gridCol>
              </a:tblGrid>
              <a:tr h="457200">
                <a:tc>
                  <a:txBody>
                    <a:bodyPr/>
                    <a:lstStyle/>
                    <a:p>
                      <a:pPr algn="ctr" rtl="0" fontAlgn="base"/>
                      <a:r>
                        <a:rPr lang="en-GB" sz="3000" b="1">
                          <a:solidFill>
                            <a:srgbClr val="C00000"/>
                          </a:solidFill>
                          <a:effectLst/>
                          <a:latin typeface="Rokkitt"/>
                        </a:rPr>
                        <a:t>R</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I</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S</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E</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extLst>
                  <a:ext uri="{0D108BD9-81ED-4DB2-BD59-A6C34878D82A}">
                    <a16:rowId xmlns:a16="http://schemas.microsoft.com/office/drawing/2014/main" val="3350642917"/>
                  </a:ext>
                </a:extLst>
              </a:tr>
              <a:tr h="190500">
                <a:tc>
                  <a:txBody>
                    <a:bodyPr/>
                    <a:lstStyle/>
                    <a:p>
                      <a:pPr algn="ctr" rtl="0" fontAlgn="base"/>
                      <a:r>
                        <a:rPr lang="en-GB" sz="1100">
                          <a:solidFill>
                            <a:srgbClr val="C00000"/>
                          </a:solidFill>
                          <a:effectLst/>
                          <a:latin typeface="Aptos"/>
                        </a:rPr>
                        <a:t>RESPECT   RESILIENCE </a:t>
                      </a:r>
                      <a:endParaRPr lang="en-GB">
                        <a:solidFill>
                          <a:srgbClr val="C00000"/>
                        </a:solidFill>
                        <a:effectLst/>
                        <a:latin typeface="Aptos"/>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INTEGRITY       </a:t>
                      </a:r>
                      <a:endParaRPr lang="en-GB">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US" sz="1200">
                          <a:solidFill>
                            <a:srgbClr val="C00000"/>
                          </a:solidFill>
                          <a:effectLst/>
                          <a:latin typeface="Aptos"/>
                        </a:rPr>
                        <a:t>SELF DISCIPLINE </a:t>
                      </a:r>
                      <a:r>
                        <a:rPr lang="en-US" sz="1100">
                          <a:solidFill>
                            <a:srgbClr val="C00000"/>
                          </a:solidFill>
                          <a:effectLst/>
                          <a:latin typeface="Arial"/>
                        </a:rPr>
                        <a:t>  </a:t>
                      </a:r>
                      <a:endParaRPr lang="en-US">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EXCELLENCE </a:t>
                      </a:r>
                      <a:endParaRPr lang="en-GB">
                        <a:solidFill>
                          <a:srgbClr val="C00000"/>
                        </a:solidFill>
                        <a:effectLst/>
                        <a:latin typeface="Arial"/>
                      </a:endParaRPr>
                    </a:p>
                  </a:txBody>
                  <a:tcPr marL="57150" marR="57150" marT="57150" marB="57150">
                    <a:lnL>
                      <a:noFill/>
                    </a:lnL>
                    <a:lnR>
                      <a:noFill/>
                    </a:lnR>
                    <a:lnT>
                      <a:noFill/>
                    </a:lnT>
                    <a:lnB>
                      <a:noFill/>
                    </a:lnB>
                    <a:noFill/>
                  </a:tcPr>
                </a:tc>
                <a:extLst>
                  <a:ext uri="{0D108BD9-81ED-4DB2-BD59-A6C34878D82A}">
                    <a16:rowId xmlns:a16="http://schemas.microsoft.com/office/drawing/2014/main" val="3492886537"/>
                  </a:ext>
                </a:extLst>
              </a:tr>
            </a:tbl>
          </a:graphicData>
        </a:graphic>
      </p:graphicFrame>
      <p:pic>
        <p:nvPicPr>
          <p:cNvPr id="10" name="Picture 9" descr="A person wearing a black and white tuxedo&#10;&#10;Description automatically generated">
            <a:extLst>
              <a:ext uri="{FF2B5EF4-FFF2-40B4-BE49-F238E27FC236}">
                <a16:creationId xmlns:a16="http://schemas.microsoft.com/office/drawing/2014/main" id="{B30881DA-24A7-4A4E-818A-D6EB03439A2A}"/>
              </a:ext>
            </a:extLst>
          </p:cNvPr>
          <p:cNvPicPr>
            <a:picLocks noChangeAspect="1"/>
          </p:cNvPicPr>
          <p:nvPr/>
        </p:nvPicPr>
        <p:blipFill>
          <a:blip r:embed="rId4"/>
          <a:stretch>
            <a:fillRect/>
          </a:stretch>
        </p:blipFill>
        <p:spPr>
          <a:xfrm>
            <a:off x="-2066" y="0"/>
            <a:ext cx="866775" cy="6858000"/>
          </a:xfrm>
          <a:prstGeom prst="rect">
            <a:avLst/>
          </a:prstGeom>
        </p:spPr>
      </p:pic>
      <p:pic>
        <p:nvPicPr>
          <p:cNvPr id="1026" name="Picture 2">
            <a:extLst>
              <a:ext uri="{FF2B5EF4-FFF2-40B4-BE49-F238E27FC236}">
                <a16:creationId xmlns:a16="http://schemas.microsoft.com/office/drawing/2014/main" id="{EA885C0E-F918-430C-B1D6-003386C53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9844" y="226030"/>
            <a:ext cx="1277194" cy="12664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EB70E82-1085-423B-B86A-376FF5D70562}"/>
              </a:ext>
            </a:extLst>
          </p:cNvPr>
          <p:cNvSpPr txBox="1"/>
          <p:nvPr/>
        </p:nvSpPr>
        <p:spPr>
          <a:xfrm>
            <a:off x="1815208" y="983719"/>
            <a:ext cx="8136204" cy="3754874"/>
          </a:xfrm>
          <a:prstGeom prst="rect">
            <a:avLst/>
          </a:prstGeom>
          <a:noFill/>
        </p:spPr>
        <p:txBody>
          <a:bodyPr wrap="square" lIns="91440" tIns="45720" rIns="91440" bIns="45720" anchor="t">
            <a:spAutoFit/>
          </a:bodyPr>
          <a:lstStyle/>
          <a:p>
            <a:r>
              <a:rPr lang="en-US" sz="3200">
                <a:solidFill>
                  <a:srgbClr val="C00000"/>
                </a:solidFill>
                <a:latin typeface="+mj-lt"/>
              </a:rPr>
              <a:t>Our School Prayer</a:t>
            </a:r>
            <a:endParaRPr lang="en-US">
              <a:solidFill>
                <a:srgbClr val="C00000"/>
              </a:solidFill>
              <a:latin typeface="+mj-lt"/>
            </a:endParaRPr>
          </a:p>
          <a:p>
            <a:endParaRPr lang="en-US"/>
          </a:p>
          <a:p>
            <a:r>
              <a:rPr lang="en-US" sz="3200">
                <a:latin typeface="+mj-lt"/>
              </a:rPr>
              <a:t>Thank you Father for our school,</a:t>
            </a:r>
            <a:endParaRPr lang="en-US"/>
          </a:p>
          <a:p>
            <a:r>
              <a:rPr lang="en-US" sz="3200">
                <a:latin typeface="+mj-lt"/>
              </a:rPr>
              <a:t>help us learn to value,</a:t>
            </a:r>
          </a:p>
          <a:p>
            <a:r>
              <a:rPr lang="en-US" sz="3200">
                <a:latin typeface="+mj-lt"/>
              </a:rPr>
              <a:t>learn to give,</a:t>
            </a:r>
          </a:p>
          <a:p>
            <a:r>
              <a:rPr lang="en-US" sz="3200">
                <a:latin typeface="+mj-lt"/>
              </a:rPr>
              <a:t>learn to achieve,</a:t>
            </a:r>
          </a:p>
          <a:p>
            <a:r>
              <a:rPr lang="en-US" sz="3200">
                <a:latin typeface="+mj-lt"/>
              </a:rPr>
              <a:t>and grow in the Peace of Christ.</a:t>
            </a:r>
          </a:p>
          <a:p>
            <a:r>
              <a:rPr lang="en-US" sz="3200">
                <a:latin typeface="+mj-lt"/>
              </a:rPr>
              <a:t>Amen</a:t>
            </a:r>
            <a:endParaRPr lang="en-GB" sz="3200">
              <a:latin typeface="+mj-lt"/>
            </a:endParaRPr>
          </a:p>
        </p:txBody>
      </p:sp>
      <p:pic>
        <p:nvPicPr>
          <p:cNvPr id="2" name="Picture 1" descr="A tree with text on it&#10;&#10;Description automatically generated">
            <a:extLst>
              <a:ext uri="{FF2B5EF4-FFF2-40B4-BE49-F238E27FC236}">
                <a16:creationId xmlns:a16="http://schemas.microsoft.com/office/drawing/2014/main" id="{10EFDF69-3114-4E5B-E166-01AF457483D1}"/>
              </a:ext>
            </a:extLst>
          </p:cNvPr>
          <p:cNvPicPr>
            <a:picLocks noChangeAspect="1"/>
          </p:cNvPicPr>
          <p:nvPr/>
        </p:nvPicPr>
        <p:blipFill>
          <a:blip r:embed="rId6"/>
          <a:stretch>
            <a:fillRect/>
          </a:stretch>
        </p:blipFill>
        <p:spPr>
          <a:xfrm>
            <a:off x="8305998" y="114300"/>
            <a:ext cx="3790554" cy="5248275"/>
          </a:xfrm>
          <a:prstGeom prst="rect">
            <a:avLst/>
          </a:prstGeom>
        </p:spPr>
      </p:pic>
    </p:spTree>
    <p:extLst>
      <p:ext uri="{BB962C8B-B14F-4D97-AF65-F5344CB8AC3E}">
        <p14:creationId xmlns:p14="http://schemas.microsoft.com/office/powerpoint/2010/main" val="49589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9" name="Google Shape;429;p73"/>
          <p:cNvSpPr txBox="1"/>
          <p:nvPr/>
        </p:nvSpPr>
        <p:spPr>
          <a:xfrm>
            <a:off x="1348559" y="115944"/>
            <a:ext cx="6895500" cy="520882"/>
          </a:xfrm>
          <a:prstGeom prst="rect">
            <a:avLst/>
          </a:prstGeom>
          <a:solidFill>
            <a:schemeClr val="lt1"/>
          </a:solidFill>
          <a:ln>
            <a:noFill/>
          </a:ln>
        </p:spPr>
        <p:txBody>
          <a:bodyPr spcFirstLastPara="1" wrap="square" lIns="91425" tIns="91425" rIns="91425" bIns="91425" anchor="t" anchorCtr="0">
            <a:spAutoFit/>
          </a:bodyPr>
          <a:lstStyle/>
          <a:p>
            <a:pPr algn="ctr">
              <a:lnSpc>
                <a:spcPct val="115000"/>
              </a:lnSpc>
            </a:pPr>
            <a:endParaRPr lang="en-GB" sz="1900">
              <a:solidFill>
                <a:schemeClr val="dk1"/>
              </a:solidFill>
            </a:endParaRPr>
          </a:p>
        </p:txBody>
      </p:sp>
      <p:pic>
        <p:nvPicPr>
          <p:cNvPr id="11" name="Picture 10" descr="A person wearing a black and white tuxedo&#10;&#10;Description automatically generated">
            <a:extLst>
              <a:ext uri="{FF2B5EF4-FFF2-40B4-BE49-F238E27FC236}">
                <a16:creationId xmlns:a16="http://schemas.microsoft.com/office/drawing/2014/main" id="{E15EA43C-77E9-4B71-87B0-58DFB82904CB}"/>
              </a:ext>
            </a:extLst>
          </p:cNvPr>
          <p:cNvPicPr>
            <a:picLocks noChangeAspect="1"/>
          </p:cNvPicPr>
          <p:nvPr/>
        </p:nvPicPr>
        <p:blipFill>
          <a:blip r:embed="rId3"/>
          <a:stretch>
            <a:fillRect/>
          </a:stretch>
        </p:blipFill>
        <p:spPr>
          <a:xfrm>
            <a:off x="36127" y="0"/>
            <a:ext cx="866775" cy="6858000"/>
          </a:xfrm>
          <a:prstGeom prst="rect">
            <a:avLst/>
          </a:prstGeom>
        </p:spPr>
      </p:pic>
      <p:pic>
        <p:nvPicPr>
          <p:cNvPr id="12" name="Picture 2">
            <a:extLst>
              <a:ext uri="{FF2B5EF4-FFF2-40B4-BE49-F238E27FC236}">
                <a16:creationId xmlns:a16="http://schemas.microsoft.com/office/drawing/2014/main" id="{AFE70422-6E25-4874-A997-33003DF40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2491" y="5202294"/>
            <a:ext cx="1277194" cy="12664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F1E74C13-14C3-EB39-BD81-95F72D35C704}"/>
              </a:ext>
            </a:extLst>
          </p:cNvPr>
          <p:cNvGraphicFramePr>
            <a:graphicFrameLocks noGrp="1"/>
          </p:cNvGraphicFramePr>
          <p:nvPr>
            <p:extLst>
              <p:ext uri="{D42A27DB-BD31-4B8C-83A1-F6EECF244321}">
                <p14:modId xmlns:p14="http://schemas.microsoft.com/office/powerpoint/2010/main" val="3030537356"/>
              </p:ext>
            </p:extLst>
          </p:nvPr>
        </p:nvGraphicFramePr>
        <p:xfrm>
          <a:off x="1066800" y="2219325"/>
          <a:ext cx="10442176" cy="4468680"/>
        </p:xfrm>
        <a:graphic>
          <a:graphicData uri="http://schemas.openxmlformats.org/drawingml/2006/table">
            <a:tbl>
              <a:tblPr bandRow="1">
                <a:tableStyleId>{DE1A6D5B-67D6-4A86-8B4F-3372C43C2406}</a:tableStyleId>
              </a:tblPr>
              <a:tblGrid>
                <a:gridCol w="2056351">
                  <a:extLst>
                    <a:ext uri="{9D8B030D-6E8A-4147-A177-3AD203B41FA5}">
                      <a16:colId xmlns:a16="http://schemas.microsoft.com/office/drawing/2014/main" val="3395656021"/>
                    </a:ext>
                  </a:extLst>
                </a:gridCol>
                <a:gridCol w="1939678">
                  <a:extLst>
                    <a:ext uri="{9D8B030D-6E8A-4147-A177-3AD203B41FA5}">
                      <a16:colId xmlns:a16="http://schemas.microsoft.com/office/drawing/2014/main" val="1768734691"/>
                    </a:ext>
                  </a:extLst>
                </a:gridCol>
                <a:gridCol w="2070933">
                  <a:extLst>
                    <a:ext uri="{9D8B030D-6E8A-4147-A177-3AD203B41FA5}">
                      <a16:colId xmlns:a16="http://schemas.microsoft.com/office/drawing/2014/main" val="3655365138"/>
                    </a:ext>
                  </a:extLst>
                </a:gridCol>
                <a:gridCol w="2231361">
                  <a:extLst>
                    <a:ext uri="{9D8B030D-6E8A-4147-A177-3AD203B41FA5}">
                      <a16:colId xmlns:a16="http://schemas.microsoft.com/office/drawing/2014/main" val="1950223188"/>
                    </a:ext>
                  </a:extLst>
                </a:gridCol>
                <a:gridCol w="2143853">
                  <a:extLst>
                    <a:ext uri="{9D8B030D-6E8A-4147-A177-3AD203B41FA5}">
                      <a16:colId xmlns:a16="http://schemas.microsoft.com/office/drawing/2014/main" val="3000595822"/>
                    </a:ext>
                  </a:extLst>
                </a:gridCol>
              </a:tblGrid>
              <a:tr h="1321495">
                <a:tc>
                  <a:txBody>
                    <a:bodyPr/>
                    <a:lstStyle/>
                    <a:p>
                      <a:pPr algn="ctr" rtl="0" fontAlgn="base"/>
                      <a:r>
                        <a:rPr lang="en-GB" sz="1600" i="1">
                          <a:effectLst/>
                          <a:latin typeface="Calibri"/>
                        </a:rPr>
                        <a:t>St Benet </a:t>
                      </a:r>
                      <a:r>
                        <a:rPr lang="en-GB" sz="1600" i="1" err="1">
                          <a:effectLst/>
                          <a:latin typeface="Calibri"/>
                        </a:rPr>
                        <a:t>Biscop</a:t>
                      </a:r>
                      <a:r>
                        <a:rPr lang="en-GB" sz="1600" i="1">
                          <a:effectLst/>
                          <a:latin typeface="Calibri"/>
                        </a:rPr>
                        <a:t> students are respectful and kind and celebrate the uniqueness of each individual.</a:t>
                      </a:r>
                      <a:r>
                        <a:rPr lang="en-GB" sz="1600">
                          <a:effectLst/>
                          <a:latin typeface="Calibri"/>
                        </a:rPr>
                        <a:t> </a:t>
                      </a:r>
                      <a:endParaRPr lang="en-GB" sz="2000">
                        <a:effectLst/>
                        <a:latin typeface="Calibri"/>
                      </a:endParaRPr>
                    </a:p>
                  </a:txBody>
                  <a:tcPr marL="28575" marR="28575" marT="28575" marB="28575">
                    <a:lnL w="2857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28575" cap="flat" cmpd="sng" algn="ctr">
                      <a:solidFill>
                        <a:srgbClr val="434343"/>
                      </a:solidFill>
                      <a:prstDash val="solid"/>
                      <a:round/>
                      <a:headEnd type="none" w="med" len="med"/>
                      <a:tailEnd type="none" w="med" len="med"/>
                    </a:lnT>
                    <a:lnB>
                      <a:noFill/>
                    </a:lnB>
                    <a:solidFill>
                      <a:srgbClr val="EFEFEF"/>
                    </a:solidFill>
                  </a:tcPr>
                </a:tc>
                <a:tc>
                  <a:txBody>
                    <a:bodyPr/>
                    <a:lstStyle/>
                    <a:p>
                      <a:pPr algn="ctr" rtl="0" fontAlgn="base"/>
                      <a:r>
                        <a:rPr lang="en-GB" sz="1600" i="1">
                          <a:effectLst/>
                          <a:latin typeface="Calibri"/>
                        </a:rPr>
                        <a:t>St Benet </a:t>
                      </a:r>
                      <a:r>
                        <a:rPr lang="en-GB" sz="1600" i="1" err="1">
                          <a:effectLst/>
                          <a:latin typeface="Calibri"/>
                        </a:rPr>
                        <a:t>Biscop</a:t>
                      </a:r>
                      <a:r>
                        <a:rPr lang="en-GB" sz="1600" i="1">
                          <a:effectLst/>
                          <a:latin typeface="Calibri"/>
                        </a:rPr>
                        <a:t> students ‘stick at it’ remain positive and have the strength to persevere.</a:t>
                      </a:r>
                      <a:r>
                        <a:rPr lang="en-GB" sz="1600">
                          <a:effectLst/>
                          <a:latin typeface="Calibri"/>
                        </a:rPr>
                        <a:t> </a:t>
                      </a:r>
                      <a:endParaRPr lang="en-GB" sz="2000">
                        <a:effectLst/>
                        <a:latin typeface="Calibri"/>
                      </a:endParaRPr>
                    </a:p>
                  </a:txBody>
                  <a:tcPr marL="28575" marR="28575" marT="28575" marB="28575">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28575" cap="flat" cmpd="sng" algn="ctr">
                      <a:solidFill>
                        <a:srgbClr val="434343"/>
                      </a:solidFill>
                      <a:prstDash val="solid"/>
                      <a:round/>
                      <a:headEnd type="none" w="med" len="med"/>
                      <a:tailEnd type="none" w="med" len="med"/>
                    </a:lnT>
                    <a:lnB>
                      <a:noFill/>
                    </a:lnB>
                    <a:solidFill>
                      <a:srgbClr val="EFEFEF"/>
                    </a:solidFill>
                  </a:tcPr>
                </a:tc>
                <a:tc>
                  <a:txBody>
                    <a:bodyPr/>
                    <a:lstStyle/>
                    <a:p>
                      <a:pPr algn="ctr" rtl="0" fontAlgn="base"/>
                      <a:r>
                        <a:rPr lang="en-GB" sz="1600" i="1">
                          <a:effectLst/>
                          <a:latin typeface="Calibri"/>
                        </a:rPr>
                        <a:t>St Benet </a:t>
                      </a:r>
                      <a:r>
                        <a:rPr lang="en-GB" sz="1600" i="1" err="1">
                          <a:effectLst/>
                          <a:latin typeface="Calibri"/>
                        </a:rPr>
                        <a:t>Biscop</a:t>
                      </a:r>
                      <a:r>
                        <a:rPr lang="en-GB" sz="1600" i="1">
                          <a:effectLst/>
                          <a:latin typeface="Calibri"/>
                        </a:rPr>
                        <a:t> students are truthful and honest in all areas of life.</a:t>
                      </a:r>
                      <a:r>
                        <a:rPr lang="en-GB" sz="1600">
                          <a:effectLst/>
                          <a:latin typeface="Calibri"/>
                        </a:rPr>
                        <a:t> </a:t>
                      </a:r>
                      <a:endParaRPr lang="en-GB" sz="2000">
                        <a:effectLst/>
                        <a:latin typeface="Calibri"/>
                      </a:endParaRPr>
                    </a:p>
                  </a:txBody>
                  <a:tcPr marL="28575" marR="28575" marT="28575" marB="28575">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28575" cap="flat" cmpd="sng" algn="ctr">
                      <a:solidFill>
                        <a:srgbClr val="434343"/>
                      </a:solidFill>
                      <a:prstDash val="solid"/>
                      <a:round/>
                      <a:headEnd type="none" w="med" len="med"/>
                      <a:tailEnd type="none" w="med" len="med"/>
                    </a:lnT>
                    <a:lnB>
                      <a:noFill/>
                    </a:lnB>
                    <a:solidFill>
                      <a:srgbClr val="EFEFEF"/>
                    </a:solidFill>
                  </a:tcPr>
                </a:tc>
                <a:tc>
                  <a:txBody>
                    <a:bodyPr/>
                    <a:lstStyle/>
                    <a:p>
                      <a:pPr algn="ctr" rtl="0" fontAlgn="base"/>
                      <a:r>
                        <a:rPr lang="en-GB" sz="1600" i="1">
                          <a:effectLst/>
                          <a:latin typeface="Calibri"/>
                        </a:rPr>
                        <a:t>St Benet </a:t>
                      </a:r>
                      <a:r>
                        <a:rPr lang="en-GB" sz="1600" i="1" err="1">
                          <a:effectLst/>
                          <a:latin typeface="Calibri"/>
                        </a:rPr>
                        <a:t>Biscop</a:t>
                      </a:r>
                      <a:r>
                        <a:rPr lang="en-GB" sz="1600" i="1">
                          <a:effectLst/>
                          <a:latin typeface="Calibri"/>
                        </a:rPr>
                        <a:t> students follow the rules; first time, every time.</a:t>
                      </a:r>
                      <a:r>
                        <a:rPr lang="en-GB" sz="1600">
                          <a:effectLst/>
                          <a:latin typeface="Calibri"/>
                        </a:rPr>
                        <a:t> </a:t>
                      </a:r>
                      <a:endParaRPr lang="en-GB" sz="2000">
                        <a:effectLst/>
                        <a:latin typeface="Calibri"/>
                      </a:endParaRPr>
                    </a:p>
                  </a:txBody>
                  <a:tcPr marL="28575" marR="28575" marT="28575" marB="28575">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w="28575" cap="flat" cmpd="sng" algn="ctr">
                      <a:solidFill>
                        <a:srgbClr val="434343"/>
                      </a:solidFill>
                      <a:prstDash val="solid"/>
                      <a:round/>
                      <a:headEnd type="none" w="med" len="med"/>
                      <a:tailEnd type="none" w="med" len="med"/>
                    </a:lnT>
                    <a:lnB>
                      <a:noFill/>
                    </a:lnB>
                    <a:solidFill>
                      <a:srgbClr val="EFEFEF"/>
                    </a:solidFill>
                  </a:tcPr>
                </a:tc>
                <a:tc>
                  <a:txBody>
                    <a:bodyPr/>
                    <a:lstStyle/>
                    <a:p>
                      <a:pPr algn="ctr" rtl="0" fontAlgn="base"/>
                      <a:r>
                        <a:rPr lang="en-GB" sz="1600" i="1">
                          <a:effectLst/>
                          <a:latin typeface="Calibri"/>
                        </a:rPr>
                        <a:t>St Benet </a:t>
                      </a:r>
                      <a:r>
                        <a:rPr lang="en-GB" sz="1600" i="1" err="1">
                          <a:effectLst/>
                          <a:latin typeface="Calibri"/>
                        </a:rPr>
                        <a:t>Biscop</a:t>
                      </a:r>
                      <a:r>
                        <a:rPr lang="en-GB" sz="1600" i="1">
                          <a:effectLst/>
                          <a:latin typeface="Calibri"/>
                        </a:rPr>
                        <a:t> students work hard and persevere to be the best version of themselves.</a:t>
                      </a:r>
                      <a:r>
                        <a:rPr lang="en-GB" sz="1600">
                          <a:effectLst/>
                          <a:latin typeface="Calibri"/>
                        </a:rPr>
                        <a:t> </a:t>
                      </a:r>
                      <a:endParaRPr lang="en-GB" sz="2000">
                        <a:effectLst/>
                        <a:latin typeface="Calibri"/>
                      </a:endParaRPr>
                    </a:p>
                  </a:txBody>
                  <a:tcPr marL="28575" marR="28575" marT="28575" marB="28575">
                    <a:lnL w="9525" cap="flat" cmpd="sng" algn="ctr">
                      <a:solidFill>
                        <a:srgbClr val="434343"/>
                      </a:solidFill>
                      <a:prstDash val="solid"/>
                      <a:round/>
                      <a:headEnd type="none" w="med" len="med"/>
                      <a:tailEnd type="none" w="med" len="med"/>
                    </a:lnL>
                    <a:lnR w="28575" cap="flat" cmpd="sng" algn="ctr">
                      <a:solidFill>
                        <a:srgbClr val="434343"/>
                      </a:solidFill>
                      <a:prstDash val="solid"/>
                      <a:round/>
                      <a:headEnd type="none" w="med" len="med"/>
                      <a:tailEnd type="none" w="med" len="med"/>
                    </a:lnR>
                    <a:lnT w="28575" cap="flat" cmpd="sng" algn="ctr">
                      <a:solidFill>
                        <a:srgbClr val="434343"/>
                      </a:solidFill>
                      <a:prstDash val="solid"/>
                      <a:round/>
                      <a:headEnd type="none" w="med" len="med"/>
                      <a:tailEnd type="none" w="med" len="med"/>
                    </a:lnT>
                    <a:lnB>
                      <a:noFill/>
                    </a:lnB>
                    <a:solidFill>
                      <a:srgbClr val="EFEFEF"/>
                    </a:solidFill>
                  </a:tcPr>
                </a:tc>
                <a:extLst>
                  <a:ext uri="{0D108BD9-81ED-4DB2-BD59-A6C34878D82A}">
                    <a16:rowId xmlns:a16="http://schemas.microsoft.com/office/drawing/2014/main" val="2342424440"/>
                  </a:ext>
                </a:extLst>
              </a:tr>
              <a:tr h="1235118">
                <a:tc>
                  <a:txBody>
                    <a:bodyPr/>
                    <a:lstStyle/>
                    <a:p>
                      <a:pPr algn="ctr" rtl="0" fontAlgn="base"/>
                      <a:r>
                        <a:rPr lang="en-GB" sz="2000" b="1">
                          <a:solidFill>
                            <a:srgbClr val="FFFFFF"/>
                          </a:solidFill>
                          <a:effectLst/>
                          <a:latin typeface="Calibri"/>
                        </a:rPr>
                        <a:t>Respect</a:t>
                      </a:r>
                      <a:r>
                        <a:rPr lang="en-GB" sz="2000">
                          <a:solidFill>
                            <a:srgbClr val="FFFFFF"/>
                          </a:solidFill>
                          <a:effectLst/>
                          <a:latin typeface="Calibri"/>
                        </a:rPr>
                        <a:t> </a:t>
                      </a:r>
                      <a:endParaRPr lang="en-GB" sz="2000">
                        <a:effectLst/>
                        <a:latin typeface="Calibri"/>
                      </a:endParaRPr>
                    </a:p>
                    <a:p>
                      <a:pPr algn="ctr" rtl="0" fontAlgn="base"/>
                      <a:r>
                        <a:rPr lang="en-GB" sz="6000" b="1">
                          <a:solidFill>
                            <a:srgbClr val="FFFFFF"/>
                          </a:solidFill>
                          <a:effectLst/>
                          <a:latin typeface="Calibri"/>
                        </a:rPr>
                        <a:t>R</a:t>
                      </a:r>
                      <a:r>
                        <a:rPr lang="en-GB" sz="6000">
                          <a:solidFill>
                            <a:srgbClr val="FFFFFF"/>
                          </a:solidFill>
                          <a:effectLst/>
                          <a:latin typeface="Calibri"/>
                        </a:rPr>
                        <a:t> </a:t>
                      </a:r>
                      <a:endParaRPr lang="en-GB" sz="2000">
                        <a:effectLst/>
                        <a:latin typeface="Calibri"/>
                      </a:endParaRPr>
                    </a:p>
                  </a:txBody>
                  <a:tcPr marL="28575" marR="28575" marT="28575" marB="28575" anchor="ctr">
                    <a:lnL w="28575" cap="flat" cmpd="sng" algn="ctr">
                      <a:solidFill>
                        <a:srgbClr val="434343"/>
                      </a:solidFill>
                      <a:prstDash val="solid"/>
                      <a:round/>
                      <a:headEnd type="none" w="med" len="med"/>
                      <a:tailEnd type="none" w="med" len="med"/>
                    </a:lnL>
                    <a:lnR w="9525" cap="flat" cmpd="sng" algn="ctr">
                      <a:solidFill>
                        <a:srgbClr val="0B5394"/>
                      </a:solidFill>
                      <a:prstDash val="solid"/>
                      <a:round/>
                      <a:headEnd type="none" w="med" len="med"/>
                      <a:tailEnd type="none" w="med" len="med"/>
                    </a:lnR>
                    <a:lnT>
                      <a:noFill/>
                    </a:lnT>
                    <a:lnB>
                      <a:noFill/>
                    </a:lnB>
                    <a:solidFill>
                      <a:srgbClr val="C00000"/>
                    </a:solidFill>
                  </a:tcPr>
                </a:tc>
                <a:tc>
                  <a:txBody>
                    <a:bodyPr/>
                    <a:lstStyle/>
                    <a:p>
                      <a:pPr algn="ctr" rtl="0" fontAlgn="base"/>
                      <a:r>
                        <a:rPr lang="en-GB" sz="2000" b="1">
                          <a:solidFill>
                            <a:srgbClr val="FFFFFF"/>
                          </a:solidFill>
                          <a:effectLst/>
                          <a:latin typeface="Calibri"/>
                        </a:rPr>
                        <a:t>Resilience</a:t>
                      </a:r>
                      <a:r>
                        <a:rPr lang="en-GB" sz="2000">
                          <a:solidFill>
                            <a:srgbClr val="FFFFFF"/>
                          </a:solidFill>
                          <a:effectLst/>
                          <a:latin typeface="Calibri"/>
                        </a:rPr>
                        <a:t> </a:t>
                      </a:r>
                      <a:endParaRPr lang="en-GB" sz="2000">
                        <a:effectLst/>
                        <a:latin typeface="Calibri"/>
                      </a:endParaRPr>
                    </a:p>
                    <a:p>
                      <a:pPr algn="ctr" rtl="0" fontAlgn="base"/>
                      <a:r>
                        <a:rPr lang="en-GB" sz="6000" b="1">
                          <a:solidFill>
                            <a:srgbClr val="FFFFFF"/>
                          </a:solidFill>
                          <a:effectLst/>
                          <a:latin typeface="Calibri"/>
                        </a:rPr>
                        <a:t>R</a:t>
                      </a:r>
                      <a:r>
                        <a:rPr lang="en-GB" sz="6000">
                          <a:solidFill>
                            <a:srgbClr val="FFFFFF"/>
                          </a:solidFill>
                          <a:effectLst/>
                          <a:latin typeface="Calibri"/>
                        </a:rPr>
                        <a:t> </a:t>
                      </a:r>
                      <a:endParaRPr lang="en-GB" sz="2000">
                        <a:effectLst/>
                        <a:latin typeface="Calibri"/>
                      </a:endParaRPr>
                    </a:p>
                  </a:txBody>
                  <a:tcPr marL="28575" marR="28575" marT="28575" marB="28575" anchor="ctr">
                    <a:lnL w="9525" cap="flat" cmpd="sng" algn="ctr">
                      <a:solidFill>
                        <a:srgbClr val="0B5394"/>
                      </a:solidFill>
                      <a:prstDash val="solid"/>
                      <a:round/>
                      <a:headEnd type="none" w="med" len="med"/>
                      <a:tailEnd type="none" w="med" len="med"/>
                    </a:lnL>
                    <a:lnR w="9525" cap="flat" cmpd="sng" algn="ctr">
                      <a:solidFill>
                        <a:srgbClr val="0B5394"/>
                      </a:solidFill>
                      <a:prstDash val="solid"/>
                      <a:round/>
                      <a:headEnd type="none" w="med" len="med"/>
                      <a:tailEnd type="none" w="med" len="med"/>
                    </a:lnR>
                    <a:lnT>
                      <a:noFill/>
                    </a:lnT>
                    <a:lnB>
                      <a:noFill/>
                    </a:lnB>
                    <a:solidFill>
                      <a:srgbClr val="C00000"/>
                    </a:solidFill>
                  </a:tcPr>
                </a:tc>
                <a:tc>
                  <a:txBody>
                    <a:bodyPr/>
                    <a:lstStyle/>
                    <a:p>
                      <a:pPr algn="ctr" rtl="0" fontAlgn="base"/>
                      <a:r>
                        <a:rPr lang="en-GB" sz="2000" b="1">
                          <a:solidFill>
                            <a:srgbClr val="FFFFFF"/>
                          </a:solidFill>
                          <a:effectLst/>
                          <a:latin typeface="Calibri"/>
                        </a:rPr>
                        <a:t>Integrity</a:t>
                      </a:r>
                      <a:r>
                        <a:rPr lang="en-GB" sz="2000">
                          <a:solidFill>
                            <a:srgbClr val="FFFFFF"/>
                          </a:solidFill>
                          <a:effectLst/>
                          <a:latin typeface="Calibri"/>
                        </a:rPr>
                        <a:t> </a:t>
                      </a:r>
                      <a:endParaRPr lang="en-GB" sz="2000">
                        <a:effectLst/>
                        <a:latin typeface="Calibri"/>
                      </a:endParaRPr>
                    </a:p>
                    <a:p>
                      <a:pPr algn="ctr" rtl="0" fontAlgn="base"/>
                      <a:r>
                        <a:rPr lang="en-GB" sz="6000" b="1">
                          <a:solidFill>
                            <a:srgbClr val="FFFFFF"/>
                          </a:solidFill>
                          <a:effectLst/>
                          <a:latin typeface="Calibri"/>
                        </a:rPr>
                        <a:t>I</a:t>
                      </a:r>
                      <a:r>
                        <a:rPr lang="en-GB" sz="6000">
                          <a:solidFill>
                            <a:srgbClr val="FFFFFF"/>
                          </a:solidFill>
                          <a:effectLst/>
                          <a:latin typeface="Calibri"/>
                        </a:rPr>
                        <a:t> </a:t>
                      </a:r>
                      <a:endParaRPr lang="en-GB" sz="2000">
                        <a:effectLst/>
                        <a:latin typeface="Calibri"/>
                      </a:endParaRPr>
                    </a:p>
                  </a:txBody>
                  <a:tcPr marL="28575" marR="28575" marT="28575" marB="28575" anchor="ctr">
                    <a:lnL w="9525" cap="flat" cmpd="sng" algn="ctr">
                      <a:solidFill>
                        <a:srgbClr val="0B5394"/>
                      </a:solidFill>
                      <a:prstDash val="solid"/>
                      <a:round/>
                      <a:headEnd type="none" w="med" len="med"/>
                      <a:tailEnd type="none" w="med" len="med"/>
                    </a:lnL>
                    <a:lnR w="9525" cap="flat" cmpd="sng" algn="ctr">
                      <a:solidFill>
                        <a:srgbClr val="0B5394"/>
                      </a:solidFill>
                      <a:prstDash val="solid"/>
                      <a:round/>
                      <a:headEnd type="none" w="med" len="med"/>
                      <a:tailEnd type="none" w="med" len="med"/>
                    </a:lnR>
                    <a:lnT>
                      <a:noFill/>
                    </a:lnT>
                    <a:lnB>
                      <a:noFill/>
                    </a:lnB>
                    <a:solidFill>
                      <a:srgbClr val="C00000"/>
                    </a:solidFill>
                  </a:tcPr>
                </a:tc>
                <a:tc>
                  <a:txBody>
                    <a:bodyPr/>
                    <a:lstStyle/>
                    <a:p>
                      <a:pPr algn="ctr" rtl="0" fontAlgn="base"/>
                      <a:r>
                        <a:rPr lang="en-GB" sz="2000" b="1">
                          <a:solidFill>
                            <a:srgbClr val="FFFFFF"/>
                          </a:solidFill>
                          <a:effectLst/>
                          <a:latin typeface="Calibri"/>
                        </a:rPr>
                        <a:t>Self-Discipline</a:t>
                      </a:r>
                      <a:r>
                        <a:rPr lang="en-GB" sz="2000">
                          <a:solidFill>
                            <a:srgbClr val="FFFFFF"/>
                          </a:solidFill>
                          <a:effectLst/>
                          <a:latin typeface="Calibri"/>
                        </a:rPr>
                        <a:t> </a:t>
                      </a:r>
                      <a:endParaRPr lang="en-GB" sz="2000">
                        <a:effectLst/>
                        <a:latin typeface="Calibri"/>
                      </a:endParaRPr>
                    </a:p>
                    <a:p>
                      <a:pPr algn="ctr" rtl="0" fontAlgn="base"/>
                      <a:r>
                        <a:rPr lang="en-GB" sz="6000" b="1">
                          <a:solidFill>
                            <a:srgbClr val="FFFFFF"/>
                          </a:solidFill>
                          <a:effectLst/>
                          <a:latin typeface="Calibri"/>
                        </a:rPr>
                        <a:t>S</a:t>
                      </a:r>
                      <a:r>
                        <a:rPr lang="en-GB" sz="6000">
                          <a:solidFill>
                            <a:srgbClr val="FFFFFF"/>
                          </a:solidFill>
                          <a:effectLst/>
                          <a:latin typeface="Calibri"/>
                        </a:rPr>
                        <a:t> </a:t>
                      </a:r>
                      <a:endParaRPr lang="en-GB" sz="2000">
                        <a:effectLst/>
                        <a:latin typeface="Calibri"/>
                      </a:endParaRPr>
                    </a:p>
                  </a:txBody>
                  <a:tcPr marL="28575" marR="28575" marT="28575" marB="28575" anchor="ctr">
                    <a:lnL w="9525" cap="flat" cmpd="sng" algn="ctr">
                      <a:solidFill>
                        <a:srgbClr val="0B5394"/>
                      </a:solidFill>
                      <a:prstDash val="solid"/>
                      <a:round/>
                      <a:headEnd type="none" w="med" len="med"/>
                      <a:tailEnd type="none" w="med" len="med"/>
                    </a:lnL>
                    <a:lnR w="9525" cap="flat" cmpd="sng" algn="ctr">
                      <a:solidFill>
                        <a:srgbClr val="0B5394"/>
                      </a:solidFill>
                      <a:prstDash val="solid"/>
                      <a:round/>
                      <a:headEnd type="none" w="med" len="med"/>
                      <a:tailEnd type="none" w="med" len="med"/>
                    </a:lnR>
                    <a:lnT>
                      <a:noFill/>
                    </a:lnT>
                    <a:lnB>
                      <a:noFill/>
                    </a:lnB>
                    <a:solidFill>
                      <a:srgbClr val="C00000"/>
                    </a:solidFill>
                  </a:tcPr>
                </a:tc>
                <a:tc>
                  <a:txBody>
                    <a:bodyPr/>
                    <a:lstStyle/>
                    <a:p>
                      <a:pPr algn="ctr" rtl="0" fontAlgn="base"/>
                      <a:r>
                        <a:rPr lang="en-GB" sz="2000" b="1">
                          <a:solidFill>
                            <a:srgbClr val="FFFFFF"/>
                          </a:solidFill>
                          <a:effectLst/>
                          <a:latin typeface="Calibri"/>
                        </a:rPr>
                        <a:t>Excellence</a:t>
                      </a:r>
                      <a:r>
                        <a:rPr lang="en-GB" sz="2000">
                          <a:solidFill>
                            <a:srgbClr val="FFFFFF"/>
                          </a:solidFill>
                          <a:effectLst/>
                          <a:latin typeface="Calibri"/>
                        </a:rPr>
                        <a:t> </a:t>
                      </a:r>
                      <a:endParaRPr lang="en-GB" sz="2000">
                        <a:effectLst/>
                        <a:latin typeface="Calibri"/>
                      </a:endParaRPr>
                    </a:p>
                    <a:p>
                      <a:pPr algn="ctr" rtl="0" fontAlgn="base"/>
                      <a:r>
                        <a:rPr lang="en-GB" sz="6000" b="1">
                          <a:solidFill>
                            <a:srgbClr val="FFFFFF"/>
                          </a:solidFill>
                          <a:effectLst/>
                          <a:latin typeface="Calibri"/>
                        </a:rPr>
                        <a:t>E</a:t>
                      </a:r>
                      <a:r>
                        <a:rPr lang="en-GB" sz="6000">
                          <a:solidFill>
                            <a:srgbClr val="FFFFFF"/>
                          </a:solidFill>
                          <a:effectLst/>
                          <a:latin typeface="Calibri"/>
                        </a:rPr>
                        <a:t> </a:t>
                      </a:r>
                      <a:endParaRPr lang="en-GB" sz="2000">
                        <a:effectLst/>
                        <a:latin typeface="Calibri"/>
                      </a:endParaRPr>
                    </a:p>
                  </a:txBody>
                  <a:tcPr marL="28575" marR="28575" marT="28575" marB="28575" anchor="ctr">
                    <a:lnL w="9525" cap="flat" cmpd="sng" algn="ctr">
                      <a:solidFill>
                        <a:srgbClr val="0B5394"/>
                      </a:solidFill>
                      <a:prstDash val="solid"/>
                      <a:round/>
                      <a:headEnd type="none" w="med" len="med"/>
                      <a:tailEnd type="none" w="med" len="med"/>
                    </a:lnL>
                    <a:lnR w="28575" cap="flat" cmpd="sng" algn="ctr">
                      <a:solidFill>
                        <a:srgbClr val="434343"/>
                      </a:solidFill>
                      <a:prstDash val="solid"/>
                      <a:round/>
                      <a:headEnd type="none" w="med" len="med"/>
                      <a:tailEnd type="none" w="med" len="med"/>
                    </a:lnR>
                    <a:lnT>
                      <a:noFill/>
                    </a:lnT>
                    <a:lnB>
                      <a:noFill/>
                    </a:lnB>
                    <a:solidFill>
                      <a:srgbClr val="C00000"/>
                    </a:solidFill>
                  </a:tcPr>
                </a:tc>
                <a:extLst>
                  <a:ext uri="{0D108BD9-81ED-4DB2-BD59-A6C34878D82A}">
                    <a16:rowId xmlns:a16="http://schemas.microsoft.com/office/drawing/2014/main" val="3481527537"/>
                  </a:ext>
                </a:extLst>
              </a:tr>
              <a:tr h="981205">
                <a:tc>
                  <a:txBody>
                    <a:bodyPr/>
                    <a:lstStyle/>
                    <a:p>
                      <a:pPr algn="ctr" rtl="0" fontAlgn="base"/>
                      <a:r>
                        <a:rPr lang="en-GB" sz="1800" b="1">
                          <a:effectLst/>
                          <a:latin typeface="Calibri"/>
                        </a:rPr>
                        <a:t>Respect each other's uniqueness</a:t>
                      </a:r>
                      <a:r>
                        <a:rPr lang="en-GB" sz="1800">
                          <a:effectLst/>
                          <a:latin typeface="Calibri"/>
                        </a:rPr>
                        <a:t> </a:t>
                      </a:r>
                      <a:endParaRPr lang="en-GB" sz="2000">
                        <a:effectLst/>
                        <a:latin typeface="Calibri"/>
                      </a:endParaRPr>
                    </a:p>
                  </a:txBody>
                  <a:tcPr marL="38100" marR="38100" marT="38100" marB="38100" anchor="ctr">
                    <a:lnL w="2857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a:noFill/>
                    </a:lnT>
                    <a:lnB>
                      <a:noFill/>
                    </a:lnB>
                    <a:solidFill>
                      <a:srgbClr val="EFEFEF"/>
                    </a:solidFill>
                  </a:tcPr>
                </a:tc>
                <a:tc>
                  <a:txBody>
                    <a:bodyPr/>
                    <a:lstStyle/>
                    <a:p>
                      <a:pPr algn="ctr" rtl="0" fontAlgn="base"/>
                      <a:r>
                        <a:rPr lang="en-GB" sz="1800" b="1">
                          <a:effectLst/>
                          <a:latin typeface="Calibri"/>
                        </a:rPr>
                        <a:t>Mistakes are opportunities to learn</a:t>
                      </a:r>
                      <a:r>
                        <a:rPr lang="en-GB" sz="1800">
                          <a:effectLst/>
                          <a:latin typeface="Calibri"/>
                        </a:rPr>
                        <a:t> </a:t>
                      </a:r>
                      <a:endParaRPr lang="en-GB" sz="2000">
                        <a:effectLst/>
                        <a:latin typeface="Calibri"/>
                      </a:endParaRPr>
                    </a:p>
                  </a:txBody>
                  <a:tcPr marL="38100" marR="38100" marT="38100" marB="3810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a:noFill/>
                    </a:lnT>
                    <a:lnB>
                      <a:noFill/>
                    </a:lnB>
                    <a:solidFill>
                      <a:srgbClr val="EFEFEF"/>
                    </a:solidFill>
                  </a:tcPr>
                </a:tc>
                <a:tc>
                  <a:txBody>
                    <a:bodyPr/>
                    <a:lstStyle/>
                    <a:p>
                      <a:pPr algn="ctr" rtl="0" fontAlgn="base"/>
                      <a:r>
                        <a:rPr lang="en-GB" sz="1800" b="1">
                          <a:effectLst/>
                          <a:latin typeface="Calibri"/>
                        </a:rPr>
                        <a:t>Do as you are asked the first time of asking</a:t>
                      </a:r>
                      <a:r>
                        <a:rPr lang="en-GB" sz="1800">
                          <a:effectLst/>
                          <a:latin typeface="Calibri"/>
                        </a:rPr>
                        <a:t> </a:t>
                      </a:r>
                      <a:endParaRPr lang="en-GB" sz="2000">
                        <a:effectLst/>
                        <a:latin typeface="Calibri"/>
                      </a:endParaRPr>
                    </a:p>
                  </a:txBody>
                  <a:tcPr marL="38100" marR="38100" marT="38100" marB="3810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a:noFill/>
                    </a:lnT>
                    <a:lnB>
                      <a:noFill/>
                    </a:lnB>
                    <a:solidFill>
                      <a:srgbClr val="EFEFEF"/>
                    </a:solidFill>
                  </a:tcPr>
                </a:tc>
                <a:tc>
                  <a:txBody>
                    <a:bodyPr/>
                    <a:lstStyle/>
                    <a:p>
                      <a:pPr algn="ctr" rtl="0" fontAlgn="base"/>
                      <a:r>
                        <a:rPr lang="en-GB" sz="1800" b="1">
                          <a:effectLst/>
                          <a:latin typeface="Calibri"/>
                        </a:rPr>
                        <a:t>Respect each other </a:t>
                      </a:r>
                      <a:r>
                        <a:rPr lang="en-GB" sz="1800">
                          <a:effectLst/>
                          <a:latin typeface="Calibri"/>
                        </a:rPr>
                        <a:t> </a:t>
                      </a:r>
                      <a:endParaRPr lang="en-GB" sz="2000">
                        <a:effectLst/>
                        <a:latin typeface="Calibri"/>
                      </a:endParaRPr>
                    </a:p>
                  </a:txBody>
                  <a:tcPr marL="38100" marR="38100" marT="38100" marB="38100" anchor="ctr">
                    <a:lnL w="9525" cap="flat" cmpd="sng" algn="ctr">
                      <a:solidFill>
                        <a:srgbClr val="434343"/>
                      </a:solidFill>
                      <a:prstDash val="solid"/>
                      <a:round/>
                      <a:headEnd type="none" w="med" len="med"/>
                      <a:tailEnd type="none" w="med" len="med"/>
                    </a:lnL>
                    <a:lnR w="9525" cap="flat" cmpd="sng" algn="ctr">
                      <a:solidFill>
                        <a:srgbClr val="434343"/>
                      </a:solidFill>
                      <a:prstDash val="solid"/>
                      <a:round/>
                      <a:headEnd type="none" w="med" len="med"/>
                      <a:tailEnd type="none" w="med" len="med"/>
                    </a:lnR>
                    <a:lnT>
                      <a:noFill/>
                    </a:lnT>
                    <a:lnB>
                      <a:noFill/>
                    </a:lnB>
                    <a:solidFill>
                      <a:srgbClr val="EFEFEF"/>
                    </a:solidFill>
                  </a:tcPr>
                </a:tc>
                <a:tc>
                  <a:txBody>
                    <a:bodyPr/>
                    <a:lstStyle/>
                    <a:p>
                      <a:pPr algn="ctr" rtl="0" fontAlgn="base"/>
                      <a:r>
                        <a:rPr lang="en-GB" sz="1800" b="1">
                          <a:effectLst/>
                          <a:latin typeface="Calibri"/>
                        </a:rPr>
                        <a:t>High Expectations</a:t>
                      </a:r>
                      <a:r>
                        <a:rPr lang="en-GB" sz="1800">
                          <a:effectLst/>
                          <a:latin typeface="Calibri"/>
                        </a:rPr>
                        <a:t> </a:t>
                      </a:r>
                      <a:endParaRPr lang="en-GB" sz="2000">
                        <a:effectLst/>
                        <a:latin typeface="Calibri"/>
                      </a:endParaRPr>
                    </a:p>
                  </a:txBody>
                  <a:tcPr marL="38100" marR="38100" marT="38100" marB="38100" anchor="ctr">
                    <a:lnL w="9525" cap="flat" cmpd="sng" algn="ctr">
                      <a:solidFill>
                        <a:srgbClr val="434343"/>
                      </a:solidFill>
                      <a:prstDash val="solid"/>
                      <a:round/>
                      <a:headEnd type="none" w="med" len="med"/>
                      <a:tailEnd type="none" w="med" len="med"/>
                    </a:lnL>
                    <a:lnR w="28575" cap="flat" cmpd="sng" algn="ctr">
                      <a:solidFill>
                        <a:srgbClr val="434343"/>
                      </a:solidFill>
                      <a:prstDash val="solid"/>
                      <a:round/>
                      <a:headEnd type="none" w="med" len="med"/>
                      <a:tailEnd type="none" w="med" len="med"/>
                    </a:lnR>
                    <a:lnT>
                      <a:noFill/>
                    </a:lnT>
                    <a:lnB>
                      <a:noFill/>
                    </a:lnB>
                    <a:solidFill>
                      <a:srgbClr val="EFEFEF"/>
                    </a:solidFill>
                  </a:tcPr>
                </a:tc>
                <a:extLst>
                  <a:ext uri="{0D108BD9-81ED-4DB2-BD59-A6C34878D82A}">
                    <a16:rowId xmlns:a16="http://schemas.microsoft.com/office/drawing/2014/main" val="2441351988"/>
                  </a:ext>
                </a:extLst>
              </a:tr>
              <a:tr h="889630">
                <a:tc>
                  <a:txBody>
                    <a:bodyPr/>
                    <a:lstStyle/>
                    <a:p>
                      <a:pPr lvl="0" algn="ctr">
                        <a:buNone/>
                      </a:pPr>
                      <a:r>
                        <a:rPr lang="en-GB" sz="1800" b="1" i="0" u="none" strike="noStrike" noProof="0">
                          <a:solidFill>
                            <a:srgbClr val="000000"/>
                          </a:solidFill>
                          <a:effectLst/>
                          <a:latin typeface="Calibri"/>
                        </a:rPr>
                        <a:t>Respect the environment </a:t>
                      </a:r>
                      <a:endParaRPr lang="en-US" sz="2000"/>
                    </a:p>
                  </a:txBody>
                  <a:tcPr marL="38099" marR="38099" marT="38099" marB="38099" anchor="ctr">
                    <a:lnL w="28575">
                      <a:solidFill>
                        <a:srgbClr val="434343"/>
                      </a:solidFill>
                    </a:lnL>
                    <a:lnR w="9524">
                      <a:solidFill>
                        <a:srgbClr val="434343"/>
                      </a:solidFill>
                    </a:lnR>
                    <a:lnT w="0">
                      <a:noFill/>
                    </a:lnT>
                    <a:lnB w="0">
                      <a:noFill/>
                    </a:lnB>
                    <a:solidFill>
                      <a:srgbClr val="EFEFEF"/>
                    </a:solidFill>
                  </a:tcPr>
                </a:tc>
                <a:tc>
                  <a:txBody>
                    <a:bodyPr/>
                    <a:lstStyle/>
                    <a:p>
                      <a:pPr lvl="0" algn="ctr">
                        <a:buNone/>
                      </a:pPr>
                      <a:r>
                        <a:rPr lang="en-GB" sz="1800" b="1" i="0" u="none" strike="noStrike" noProof="0">
                          <a:solidFill>
                            <a:srgbClr val="000000"/>
                          </a:solidFill>
                          <a:effectLst/>
                          <a:latin typeface="Calibri"/>
                        </a:rPr>
                        <a:t>Have a positive attitude</a:t>
                      </a:r>
                      <a:r>
                        <a:rPr lang="en-GB" sz="1800" b="0" i="0" u="none" strike="noStrike" noProof="0">
                          <a:solidFill>
                            <a:srgbClr val="000000"/>
                          </a:solidFill>
                          <a:effectLst/>
                          <a:latin typeface="Calibri"/>
                        </a:rPr>
                        <a:t> </a:t>
                      </a:r>
                      <a:endParaRPr lang="en-US" sz="2000"/>
                    </a:p>
                  </a:txBody>
                  <a:tcPr marL="38099" marR="38099" marT="38099" marB="38099" anchor="ctr">
                    <a:lnL w="9524">
                      <a:solidFill>
                        <a:srgbClr val="434343"/>
                      </a:solidFill>
                    </a:lnL>
                    <a:lnR w="9524">
                      <a:solidFill>
                        <a:srgbClr val="434343"/>
                      </a:solidFill>
                    </a:lnR>
                    <a:lnT w="0">
                      <a:noFill/>
                    </a:lnT>
                    <a:lnB w="0">
                      <a:noFill/>
                    </a:lnB>
                    <a:solidFill>
                      <a:srgbClr val="EFEFEF"/>
                    </a:solidFill>
                  </a:tcPr>
                </a:tc>
                <a:tc>
                  <a:txBody>
                    <a:bodyPr/>
                    <a:lstStyle/>
                    <a:p>
                      <a:pPr lvl="0" algn="ctr">
                        <a:buNone/>
                      </a:pPr>
                      <a:r>
                        <a:rPr lang="en-GB" sz="1800" b="1" i="0" u="none" strike="noStrike" noProof="0">
                          <a:solidFill>
                            <a:srgbClr val="000000"/>
                          </a:solidFill>
                          <a:effectLst/>
                          <a:latin typeface="Calibri"/>
                        </a:rPr>
                        <a:t>Truthful and honest</a:t>
                      </a:r>
                      <a:endParaRPr lang="en-US" sz="2000"/>
                    </a:p>
                  </a:txBody>
                  <a:tcPr marL="38099" marR="38099" marT="38099" marB="38099" anchor="ctr">
                    <a:lnL w="9524">
                      <a:solidFill>
                        <a:srgbClr val="434343"/>
                      </a:solidFill>
                    </a:lnL>
                    <a:lnR w="9524">
                      <a:solidFill>
                        <a:srgbClr val="434343"/>
                      </a:solidFill>
                    </a:lnR>
                    <a:lnT w="0">
                      <a:noFill/>
                    </a:lnT>
                    <a:lnB w="0">
                      <a:noFill/>
                    </a:lnB>
                    <a:solidFill>
                      <a:srgbClr val="EFEFEF"/>
                    </a:solidFill>
                  </a:tcPr>
                </a:tc>
                <a:tc>
                  <a:txBody>
                    <a:bodyPr/>
                    <a:lstStyle/>
                    <a:p>
                      <a:pPr lvl="0" algn="ctr">
                        <a:buNone/>
                      </a:pPr>
                      <a:r>
                        <a:rPr lang="en-GB" sz="1800" b="1" i="0" u="none" strike="noStrike" noProof="0">
                          <a:solidFill>
                            <a:srgbClr val="000000"/>
                          </a:solidFill>
                          <a:effectLst/>
                          <a:latin typeface="Calibri"/>
                        </a:rPr>
                        <a:t>Be ready for the school day </a:t>
                      </a:r>
                      <a:r>
                        <a:rPr lang="en-GB" sz="1800" b="0" i="0" u="none" strike="noStrike" noProof="0">
                          <a:solidFill>
                            <a:srgbClr val="000000"/>
                          </a:solidFill>
                          <a:effectLst/>
                          <a:latin typeface="Calibri"/>
                        </a:rPr>
                        <a:t> </a:t>
                      </a:r>
                      <a:endParaRPr lang="en-US" sz="2000"/>
                    </a:p>
                  </a:txBody>
                  <a:tcPr marL="38099" marR="38099" marT="38099" marB="38099" anchor="ctr">
                    <a:lnL w="9524" cap="flat" cmpd="sng" algn="ctr">
                      <a:solidFill>
                        <a:srgbClr val="434343"/>
                      </a:solidFill>
                      <a:prstDash val="solid"/>
                      <a:round/>
                      <a:headEnd type="none" w="med" len="med"/>
                      <a:tailEnd type="none" w="med" len="med"/>
                    </a:lnL>
                    <a:lnR w="9524">
                      <a:solidFill>
                        <a:srgbClr val="434343"/>
                      </a:solidFill>
                    </a:lnR>
                    <a:lnT w="0">
                      <a:noFill/>
                    </a:lnT>
                    <a:lnB w="0">
                      <a:noFill/>
                    </a:lnB>
                    <a:solidFill>
                      <a:srgbClr val="EFEFEF"/>
                    </a:solidFill>
                  </a:tcPr>
                </a:tc>
                <a:tc>
                  <a:txBody>
                    <a:bodyPr/>
                    <a:lstStyle/>
                    <a:p>
                      <a:pPr lvl="0" algn="ctr">
                        <a:buNone/>
                      </a:pPr>
                      <a:r>
                        <a:rPr lang="en-GB" sz="1800" b="1" i="0" u="none" strike="noStrike" noProof="0">
                          <a:solidFill>
                            <a:srgbClr val="000000"/>
                          </a:solidFill>
                          <a:effectLst/>
                          <a:latin typeface="Calibri"/>
                        </a:rPr>
                        <a:t>Determined to get better</a:t>
                      </a:r>
                      <a:r>
                        <a:rPr lang="en-GB" sz="1800" b="0" i="0" u="none" strike="noStrike" noProof="0">
                          <a:solidFill>
                            <a:srgbClr val="000000"/>
                          </a:solidFill>
                          <a:effectLst/>
                          <a:latin typeface="Calibri"/>
                        </a:rPr>
                        <a:t> </a:t>
                      </a:r>
                      <a:endParaRPr lang="en-US" sz="2000"/>
                    </a:p>
                  </a:txBody>
                  <a:tcPr marL="38099" marR="38099" marT="38099" marB="38099" anchor="ctr">
                    <a:lnL w="9524">
                      <a:solidFill>
                        <a:srgbClr val="434343"/>
                      </a:solidFill>
                    </a:lnL>
                    <a:lnR w="28575">
                      <a:solidFill>
                        <a:srgbClr val="434343"/>
                      </a:solidFill>
                    </a:lnR>
                    <a:lnT w="0">
                      <a:noFill/>
                    </a:lnT>
                    <a:lnB w="0">
                      <a:noFill/>
                    </a:lnB>
                    <a:solidFill>
                      <a:srgbClr val="EFEFEF"/>
                    </a:solidFill>
                  </a:tcPr>
                </a:tc>
                <a:extLst>
                  <a:ext uri="{0D108BD9-81ED-4DB2-BD59-A6C34878D82A}">
                    <a16:rowId xmlns:a16="http://schemas.microsoft.com/office/drawing/2014/main" val="1989053641"/>
                  </a:ext>
                </a:extLst>
              </a:tr>
            </a:tbl>
          </a:graphicData>
        </a:graphic>
      </p:graphicFrame>
      <p:pic>
        <p:nvPicPr>
          <p:cNvPr id="14" name="Picture 13" descr="A close up of words&#10;&#10;Description automatically generated">
            <a:extLst>
              <a:ext uri="{FF2B5EF4-FFF2-40B4-BE49-F238E27FC236}">
                <a16:creationId xmlns:a16="http://schemas.microsoft.com/office/drawing/2014/main" id="{19CD5479-14C0-411B-73E5-E642A459CF9D}"/>
              </a:ext>
            </a:extLst>
          </p:cNvPr>
          <p:cNvPicPr>
            <a:picLocks noChangeAspect="1"/>
          </p:cNvPicPr>
          <p:nvPr/>
        </p:nvPicPr>
        <p:blipFill>
          <a:blip r:embed="rId5"/>
          <a:stretch>
            <a:fillRect/>
          </a:stretch>
        </p:blipFill>
        <p:spPr>
          <a:xfrm>
            <a:off x="904875" y="-4665"/>
            <a:ext cx="11544300" cy="19143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9" name="Google Shape;429;p73"/>
          <p:cNvSpPr txBox="1"/>
          <p:nvPr/>
        </p:nvSpPr>
        <p:spPr>
          <a:xfrm>
            <a:off x="1415234" y="335019"/>
            <a:ext cx="8352825" cy="644762"/>
          </a:xfrm>
          <a:prstGeom prst="rect">
            <a:avLst/>
          </a:prstGeom>
          <a:solidFill>
            <a:schemeClr val="lt1"/>
          </a:solidFill>
          <a:ln>
            <a:noFill/>
          </a:ln>
        </p:spPr>
        <p:txBody>
          <a:bodyPr spcFirstLastPara="1" wrap="square" lIns="91425" tIns="91425" rIns="91425" bIns="91425" anchor="t" anchorCtr="0">
            <a:spAutoFit/>
          </a:bodyPr>
          <a:lstStyle/>
          <a:p>
            <a:pPr algn="ctr">
              <a:lnSpc>
                <a:spcPct val="115000"/>
              </a:lnSpc>
            </a:pPr>
            <a:r>
              <a:rPr lang="en-GB" sz="2600">
                <a:solidFill>
                  <a:schemeClr val="dk1"/>
                </a:solidFill>
              </a:rPr>
              <a:t>St Benet </a:t>
            </a:r>
            <a:r>
              <a:rPr lang="en-GB" sz="2600" err="1">
                <a:solidFill>
                  <a:schemeClr val="dk1"/>
                </a:solidFill>
              </a:rPr>
              <a:t>Biscop</a:t>
            </a:r>
            <a:r>
              <a:rPr lang="en-GB" sz="2600">
                <a:solidFill>
                  <a:schemeClr val="dk1"/>
                </a:solidFill>
              </a:rPr>
              <a:t> RISE up and SHINE to our Mission</a:t>
            </a:r>
            <a:r>
              <a:rPr lang="en-GB" sz="1900">
                <a:solidFill>
                  <a:schemeClr val="dk1"/>
                </a:solidFill>
              </a:rPr>
              <a:t> </a:t>
            </a:r>
            <a:endParaRPr sz="2200">
              <a:solidFill>
                <a:schemeClr val="dk1"/>
              </a:solidFill>
            </a:endParaRPr>
          </a:p>
        </p:txBody>
      </p:sp>
      <p:pic>
        <p:nvPicPr>
          <p:cNvPr id="11" name="Picture 10" descr="A person wearing a black and white tuxedo&#10;&#10;Description automatically generated">
            <a:extLst>
              <a:ext uri="{FF2B5EF4-FFF2-40B4-BE49-F238E27FC236}">
                <a16:creationId xmlns:a16="http://schemas.microsoft.com/office/drawing/2014/main" id="{E15EA43C-77E9-4B71-87B0-58DFB82904CB}"/>
              </a:ext>
            </a:extLst>
          </p:cNvPr>
          <p:cNvPicPr>
            <a:picLocks noChangeAspect="1"/>
          </p:cNvPicPr>
          <p:nvPr/>
        </p:nvPicPr>
        <p:blipFill>
          <a:blip r:embed="rId3"/>
          <a:stretch>
            <a:fillRect/>
          </a:stretch>
        </p:blipFill>
        <p:spPr>
          <a:xfrm>
            <a:off x="36127" y="0"/>
            <a:ext cx="866775" cy="6858000"/>
          </a:xfrm>
          <a:prstGeom prst="rect">
            <a:avLst/>
          </a:prstGeom>
        </p:spPr>
      </p:pic>
      <p:pic>
        <p:nvPicPr>
          <p:cNvPr id="12" name="Picture 2">
            <a:extLst>
              <a:ext uri="{FF2B5EF4-FFF2-40B4-BE49-F238E27FC236}">
                <a16:creationId xmlns:a16="http://schemas.microsoft.com/office/drawing/2014/main" id="{AFE70422-6E25-4874-A997-33003DF40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3441" y="115944"/>
            <a:ext cx="1277194" cy="12664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23F1C94C-E869-8572-A1D6-7A02C95D178D}"/>
              </a:ext>
            </a:extLst>
          </p:cNvPr>
          <p:cNvGraphicFramePr>
            <a:graphicFrameLocks noGrp="1"/>
          </p:cNvGraphicFramePr>
          <p:nvPr>
            <p:extLst>
              <p:ext uri="{D42A27DB-BD31-4B8C-83A1-F6EECF244321}">
                <p14:modId xmlns:p14="http://schemas.microsoft.com/office/powerpoint/2010/main" val="859510893"/>
              </p:ext>
            </p:extLst>
          </p:nvPr>
        </p:nvGraphicFramePr>
        <p:xfrm>
          <a:off x="4486275" y="1514475"/>
          <a:ext cx="7246056" cy="4683906"/>
        </p:xfrm>
        <a:graphic>
          <a:graphicData uri="http://schemas.openxmlformats.org/drawingml/2006/table">
            <a:tbl>
              <a:tblPr bandRow="1">
                <a:tableStyleId>{DE1A6D5B-67D6-4A86-8B4F-3372C43C2406}</a:tableStyleId>
              </a:tblPr>
              <a:tblGrid>
                <a:gridCol w="2311068">
                  <a:extLst>
                    <a:ext uri="{9D8B030D-6E8A-4147-A177-3AD203B41FA5}">
                      <a16:colId xmlns:a16="http://schemas.microsoft.com/office/drawing/2014/main" val="4204985394"/>
                    </a:ext>
                  </a:extLst>
                </a:gridCol>
                <a:gridCol w="2492724">
                  <a:extLst>
                    <a:ext uri="{9D8B030D-6E8A-4147-A177-3AD203B41FA5}">
                      <a16:colId xmlns:a16="http://schemas.microsoft.com/office/drawing/2014/main" val="1804589187"/>
                    </a:ext>
                  </a:extLst>
                </a:gridCol>
                <a:gridCol w="2442264">
                  <a:extLst>
                    <a:ext uri="{9D8B030D-6E8A-4147-A177-3AD203B41FA5}">
                      <a16:colId xmlns:a16="http://schemas.microsoft.com/office/drawing/2014/main" val="3051278527"/>
                    </a:ext>
                  </a:extLst>
                </a:gridCol>
              </a:tblGrid>
              <a:tr h="530446">
                <a:tc gridSpan="3">
                  <a:txBody>
                    <a:bodyPr/>
                    <a:lstStyle/>
                    <a:p>
                      <a:pPr algn="ctr" rtl="0" fontAlgn="base"/>
                      <a:r>
                        <a:rPr lang="en-US" sz="2000">
                          <a:solidFill>
                            <a:srgbClr val="FFFFFF"/>
                          </a:solidFill>
                          <a:effectLst/>
                          <a:latin typeface="Aptos"/>
                        </a:rPr>
                        <a:t>RISE UP and SHINE  </a:t>
                      </a:r>
                      <a:endParaRPr lang="en-US" sz="2000">
                        <a:effectLst/>
                        <a:latin typeface="Aptos"/>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1249773"/>
                  </a:ext>
                </a:extLst>
              </a:tr>
              <a:tr h="1830042">
                <a:tc>
                  <a:txBody>
                    <a:bodyPr/>
                    <a:lstStyle/>
                    <a:p>
                      <a:pPr algn="ctr" rtl="0" fontAlgn="base"/>
                      <a:r>
                        <a:rPr lang="en-GB" sz="1600" i="1">
                          <a:effectLst/>
                          <a:latin typeface="Calibri"/>
                        </a:rPr>
                        <a:t>St Benet </a:t>
                      </a:r>
                      <a:r>
                        <a:rPr lang="en-GB" sz="1600" i="1" err="1">
                          <a:effectLst/>
                          <a:latin typeface="Calibri"/>
                        </a:rPr>
                        <a:t>Biscop</a:t>
                      </a:r>
                      <a:r>
                        <a:rPr lang="en-GB" sz="1600" i="1">
                          <a:effectLst/>
                          <a:latin typeface="Calibri"/>
                        </a:rPr>
                        <a:t> students show faith in themselves, each other, staff and God. They use their God given gifts to be the person God intended them to be.</a:t>
                      </a:r>
                      <a:r>
                        <a:rPr lang="en-GB" sz="1600">
                          <a:effectLst/>
                          <a:latin typeface="Calibri"/>
                        </a:rPr>
                        <a:t> </a:t>
                      </a:r>
                    </a:p>
                    <a:p>
                      <a:pPr rtl="0" fontAlgn="base"/>
                      <a:endParaRPr lang="en-GB" sz="2000">
                        <a:effectLst/>
                        <a:latin typeface="Aptos"/>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rtl="0" fontAlgn="base"/>
                      <a:r>
                        <a:rPr lang="en-GB" sz="1600" i="1">
                          <a:effectLst/>
                          <a:latin typeface="Calibri"/>
                        </a:rPr>
                        <a:t>St Benet </a:t>
                      </a:r>
                      <a:r>
                        <a:rPr lang="en-GB" sz="1600" i="1" err="1">
                          <a:effectLst/>
                          <a:latin typeface="Calibri"/>
                        </a:rPr>
                        <a:t>Biscop</a:t>
                      </a:r>
                      <a:r>
                        <a:rPr lang="en-GB" sz="1600" i="1">
                          <a:effectLst/>
                          <a:latin typeface="Calibri"/>
                        </a:rPr>
                        <a:t> students enrich and enhance their lives by engaging in extracurricular and careers activities to help them on their journey.</a:t>
                      </a:r>
                      <a:r>
                        <a:rPr lang="en-GB" sz="1600">
                          <a:effectLst/>
                          <a:latin typeface="Calibri"/>
                        </a:rPr>
                        <a:t> </a:t>
                      </a:r>
                    </a:p>
                    <a:p>
                      <a:pPr rtl="0" fontAlgn="base"/>
                      <a:endParaRPr lang="en-GB" sz="2000">
                        <a:effectLst/>
                        <a:latin typeface="Aptos"/>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rtl="0" fontAlgn="base"/>
                      <a:r>
                        <a:rPr lang="en-GB" sz="1600" i="1">
                          <a:effectLst/>
                          <a:latin typeface="Calibri"/>
                        </a:rPr>
                        <a:t>St Benet </a:t>
                      </a:r>
                      <a:r>
                        <a:rPr lang="en-GB" sz="1600" i="1" err="1">
                          <a:effectLst/>
                          <a:latin typeface="Calibri"/>
                        </a:rPr>
                        <a:t>Biscop</a:t>
                      </a:r>
                      <a:r>
                        <a:rPr lang="en-GB" sz="1600" i="1">
                          <a:effectLst/>
                          <a:latin typeface="Calibri"/>
                        </a:rPr>
                        <a:t> students are ready to learn and take pride in their class work and homework. They are prepared and have the correct equipment.</a:t>
                      </a:r>
                      <a:r>
                        <a:rPr lang="en-GB" sz="1600">
                          <a:effectLst/>
                          <a:latin typeface="Calibri"/>
                        </a:rPr>
                        <a:t> </a:t>
                      </a:r>
                    </a:p>
                    <a:p>
                      <a:pPr rtl="0" fontAlgn="base"/>
                      <a:endParaRPr lang="en-GB" sz="2000">
                        <a:effectLst/>
                        <a:latin typeface="Aptos"/>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506596"/>
                  </a:ext>
                </a:extLst>
              </a:tr>
              <a:tr h="450879">
                <a:tc>
                  <a:txBody>
                    <a:bodyPr/>
                    <a:lstStyle/>
                    <a:p>
                      <a:pPr algn="ctr" rtl="0" fontAlgn="base"/>
                      <a:r>
                        <a:rPr lang="en-US" sz="1800">
                          <a:solidFill>
                            <a:srgbClr val="FFFFFF"/>
                          </a:solidFill>
                          <a:effectLst/>
                          <a:latin typeface="Aptos"/>
                        </a:rPr>
                        <a:t>FAITH</a:t>
                      </a:r>
                      <a:r>
                        <a:rPr lang="en-US" sz="1800">
                          <a:effectLst/>
                          <a:latin typeface="Aptos"/>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0000"/>
                    </a:solidFill>
                  </a:tcPr>
                </a:tc>
                <a:tc>
                  <a:txBody>
                    <a:bodyPr/>
                    <a:lstStyle/>
                    <a:p>
                      <a:pPr algn="ctr" rtl="0" fontAlgn="base"/>
                      <a:r>
                        <a:rPr lang="en-US" sz="1800">
                          <a:solidFill>
                            <a:srgbClr val="FFFFFF"/>
                          </a:solidFill>
                          <a:effectLst/>
                          <a:latin typeface="Aptos"/>
                        </a:rPr>
                        <a:t>QUEST</a:t>
                      </a:r>
                      <a:r>
                        <a:rPr lang="en-US" sz="1800">
                          <a:effectLst/>
                          <a:latin typeface="Aptos"/>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0000"/>
                    </a:solidFill>
                  </a:tcPr>
                </a:tc>
                <a:tc>
                  <a:txBody>
                    <a:bodyPr/>
                    <a:lstStyle/>
                    <a:p>
                      <a:pPr algn="ctr" rtl="0" fontAlgn="base"/>
                      <a:r>
                        <a:rPr lang="en-US" sz="1800">
                          <a:solidFill>
                            <a:srgbClr val="FFFFFF"/>
                          </a:solidFill>
                          <a:effectLst/>
                          <a:latin typeface="Aptos"/>
                        </a:rPr>
                        <a:t>LEARNING</a:t>
                      </a:r>
                      <a:r>
                        <a:rPr lang="en-US" sz="1800">
                          <a:effectLst/>
                          <a:latin typeface="Aptos"/>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375459797"/>
                  </a:ext>
                </a:extLst>
              </a:tr>
              <a:tr h="1087415">
                <a:tc>
                  <a:txBody>
                    <a:bodyPr/>
                    <a:lstStyle/>
                    <a:p>
                      <a:pPr algn="ctr" rtl="0" fontAlgn="base"/>
                      <a:r>
                        <a:rPr lang="en-GB" sz="1800" b="1">
                          <a:effectLst/>
                          <a:latin typeface="Calibri"/>
                        </a:rPr>
                        <a:t>Have faith in God, yourselves and others</a:t>
                      </a:r>
                      <a:r>
                        <a:rPr lang="en-GB" sz="1800">
                          <a:effectLst/>
                          <a:latin typeface="Calibri"/>
                        </a:rPr>
                        <a:t> </a:t>
                      </a:r>
                    </a:p>
                    <a:p>
                      <a:pPr rtl="0" fontAlgn="base"/>
                      <a:endParaRPr lang="en-GB" sz="2000">
                        <a:effectLst/>
                        <a:latin typeface="Aptos"/>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1">
                          <a:effectLst/>
                          <a:latin typeface="Calibri"/>
                        </a:rPr>
                        <a:t>Rise up and Shine</a:t>
                      </a:r>
                      <a:r>
                        <a:rPr lang="en-GB" sz="1800">
                          <a:effectLst/>
                          <a:latin typeface="Calibri"/>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1">
                          <a:effectLst/>
                          <a:latin typeface="Calibri"/>
                        </a:rPr>
                        <a:t>Be engaged in your learning </a:t>
                      </a:r>
                      <a:r>
                        <a:rPr lang="en-GB" sz="1800">
                          <a:effectLst/>
                          <a:latin typeface="Calibri"/>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454739"/>
                  </a:ext>
                </a:extLst>
              </a:tr>
              <a:tr h="755886">
                <a:tc>
                  <a:txBody>
                    <a:bodyPr/>
                    <a:lstStyle/>
                    <a:p>
                      <a:pPr lvl="0" algn="ctr">
                        <a:buNone/>
                      </a:pPr>
                      <a:r>
                        <a:rPr lang="en-GB" sz="1800" b="1" i="0" u="none" strike="noStrike" noProof="0">
                          <a:solidFill>
                            <a:srgbClr val="000000"/>
                          </a:solidFill>
                          <a:effectLst/>
                          <a:latin typeface="Calibri"/>
                        </a:rPr>
                        <a:t>Participate in daily worship</a:t>
                      </a:r>
                      <a:r>
                        <a:rPr lang="en-GB" sz="1800" b="0" i="0" u="none" strike="noStrike" noProof="0">
                          <a:solidFill>
                            <a:srgbClr val="000000"/>
                          </a:solidFill>
                          <a:effectLst/>
                          <a:latin typeface="Calibri"/>
                        </a:rPr>
                        <a:t> </a:t>
                      </a:r>
                      <a:endParaRPr lang="en-US" sz="1800"/>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GB" sz="1800" b="1" i="0" u="none" strike="noStrike" noProof="0">
                          <a:solidFill>
                            <a:srgbClr val="000000"/>
                          </a:solidFill>
                          <a:effectLst/>
                          <a:latin typeface="Calibri"/>
                        </a:rPr>
                        <a:t>Participate in activities beyond the classroom</a:t>
                      </a:r>
                      <a:r>
                        <a:rPr lang="en-GB" sz="1800" b="0" i="0" u="none" strike="noStrike" noProof="0">
                          <a:solidFill>
                            <a:srgbClr val="000000"/>
                          </a:solidFill>
                          <a:effectLst/>
                          <a:latin typeface="Calibri"/>
                        </a:rPr>
                        <a:t> </a:t>
                      </a:r>
                      <a:endParaRPr lang="en-US" sz="1800"/>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GB" sz="1800" b="1" i="0" u="none" strike="noStrike" noProof="0">
                          <a:solidFill>
                            <a:srgbClr val="000000"/>
                          </a:solidFill>
                          <a:effectLst/>
                          <a:latin typeface="Calibri"/>
                        </a:rPr>
                        <a:t>Be ready for lessons and learning</a:t>
                      </a:r>
                      <a:r>
                        <a:rPr lang="en-GB" sz="1800" b="0" i="0" u="none" strike="noStrike" noProof="0">
                          <a:solidFill>
                            <a:srgbClr val="000000"/>
                          </a:solidFill>
                          <a:effectLst/>
                          <a:latin typeface="Calibri"/>
                        </a:rPr>
                        <a:t>  </a:t>
                      </a:r>
                      <a:endParaRPr lang="en-US" sz="1800"/>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9101879"/>
                  </a:ext>
                </a:extLst>
              </a:tr>
            </a:tbl>
          </a:graphicData>
        </a:graphic>
      </p:graphicFrame>
      <p:sp>
        <p:nvSpPr>
          <p:cNvPr id="2" name="TextBox 1">
            <a:extLst>
              <a:ext uri="{FF2B5EF4-FFF2-40B4-BE49-F238E27FC236}">
                <a16:creationId xmlns:a16="http://schemas.microsoft.com/office/drawing/2014/main" id="{090FAD52-9AB9-ED90-F343-79285FD300DC}"/>
              </a:ext>
            </a:extLst>
          </p:cNvPr>
          <p:cNvSpPr txBox="1"/>
          <p:nvPr/>
        </p:nvSpPr>
        <p:spPr>
          <a:xfrm>
            <a:off x="904875" y="2057400"/>
            <a:ext cx="35814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a:solidFill>
                  <a:srgbClr val="323232"/>
                </a:solidFill>
                <a:latin typeface="Calibri"/>
              </a:rPr>
              <a:t>To seek wholeness through </a:t>
            </a:r>
            <a:r>
              <a:rPr lang="en-US" sz="2400" b="1" i="1">
                <a:solidFill>
                  <a:srgbClr val="C00000"/>
                </a:solidFill>
                <a:latin typeface="Calibri"/>
              </a:rPr>
              <a:t>faith</a:t>
            </a:r>
            <a:r>
              <a:rPr lang="en-US" sz="2400" b="1" i="1">
                <a:solidFill>
                  <a:srgbClr val="323232"/>
                </a:solidFill>
                <a:latin typeface="Calibri"/>
              </a:rPr>
              <a:t>,</a:t>
            </a:r>
            <a:r>
              <a:rPr lang="en-US" sz="2400">
                <a:solidFill>
                  <a:srgbClr val="323232"/>
                </a:solidFill>
                <a:latin typeface="WordVisiCarriageReturn_MSFontService"/>
              </a:rPr>
              <a:t> </a:t>
            </a:r>
            <a:br>
              <a:rPr lang="en-US" sz="2400">
                <a:latin typeface="WordVisiCarriageReturn_MSFontService"/>
              </a:rPr>
            </a:br>
            <a:r>
              <a:rPr lang="en-US" sz="2400" b="1" i="1">
                <a:solidFill>
                  <a:srgbClr val="C00000"/>
                </a:solidFill>
                <a:latin typeface="Calibri"/>
              </a:rPr>
              <a:t>quest</a:t>
            </a:r>
            <a:r>
              <a:rPr lang="en-US" sz="2400" b="1" i="1">
                <a:solidFill>
                  <a:srgbClr val="323232"/>
                </a:solidFill>
                <a:latin typeface="Calibri"/>
              </a:rPr>
              <a:t> and </a:t>
            </a:r>
            <a:r>
              <a:rPr lang="en-US" sz="2400" b="1" i="1">
                <a:solidFill>
                  <a:srgbClr val="C00000"/>
                </a:solidFill>
                <a:latin typeface="Calibri"/>
              </a:rPr>
              <a:t>learning</a:t>
            </a:r>
            <a:r>
              <a:rPr lang="en-US" sz="2400" b="1" i="1">
                <a:solidFill>
                  <a:srgbClr val="323232"/>
                </a:solidFill>
                <a:latin typeface="Calibri"/>
              </a:rPr>
              <a:t> to become</a:t>
            </a:r>
            <a:r>
              <a:rPr lang="en-US" sz="2400">
                <a:solidFill>
                  <a:srgbClr val="323232"/>
                </a:solidFill>
                <a:latin typeface="WordVisiCarriageReturn_MSFontService"/>
              </a:rPr>
              <a:t> </a:t>
            </a:r>
            <a:br>
              <a:rPr lang="en-US" sz="2400">
                <a:latin typeface="WordVisiCarriageReturn_MSFontService"/>
              </a:rPr>
            </a:br>
            <a:r>
              <a:rPr lang="en-US" sz="2400" b="1" i="1">
                <a:solidFill>
                  <a:srgbClr val="323232"/>
                </a:solidFill>
                <a:latin typeface="Calibri"/>
              </a:rPr>
              <a:t>what God intends us to be.</a:t>
            </a:r>
            <a:r>
              <a:rPr lang="en-US" sz="2400">
                <a:solidFill>
                  <a:srgbClr val="323232"/>
                </a:solidFill>
                <a:latin typeface="Calibri"/>
                <a:cs typeface="Calibri"/>
              </a:rPr>
              <a:t> </a:t>
            </a:r>
            <a:endParaRPr lang="en-US" sz="2400"/>
          </a:p>
        </p:txBody>
      </p:sp>
    </p:spTree>
    <p:extLst>
      <p:ext uri="{BB962C8B-B14F-4D97-AF65-F5344CB8AC3E}">
        <p14:creationId xmlns:p14="http://schemas.microsoft.com/office/powerpoint/2010/main" val="317284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0" name="Google Shape;520;p79"/>
          <p:cNvSpPr txBox="1">
            <a:spLocks noGrp="1"/>
          </p:cNvSpPr>
          <p:nvPr>
            <p:ph type="title"/>
          </p:nvPr>
        </p:nvSpPr>
        <p:spPr>
          <a:xfrm>
            <a:off x="1531384" y="73594"/>
            <a:ext cx="8790379" cy="567369"/>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GB" b="1" dirty="0"/>
              <a:t>Y7 Clubs Autumn Term </a:t>
            </a:r>
            <a:endParaRPr lang="en-US" sz="3600" dirty="0"/>
          </a:p>
        </p:txBody>
      </p:sp>
      <p:pic>
        <p:nvPicPr>
          <p:cNvPr id="10" name="Picture 9" descr="A person wearing a black and white tuxedo&#10;&#10;Description automatically generated">
            <a:extLst>
              <a:ext uri="{FF2B5EF4-FFF2-40B4-BE49-F238E27FC236}">
                <a16:creationId xmlns:a16="http://schemas.microsoft.com/office/drawing/2014/main" id="{C378757E-6105-4D56-B70D-D577FDA2D7AF}"/>
              </a:ext>
            </a:extLst>
          </p:cNvPr>
          <p:cNvPicPr>
            <a:picLocks noChangeAspect="1"/>
          </p:cNvPicPr>
          <p:nvPr/>
        </p:nvPicPr>
        <p:blipFill>
          <a:blip r:embed="rId3"/>
          <a:stretch>
            <a:fillRect/>
          </a:stretch>
        </p:blipFill>
        <p:spPr>
          <a:xfrm>
            <a:off x="-2066" y="0"/>
            <a:ext cx="866775" cy="6858000"/>
          </a:xfrm>
          <a:prstGeom prst="rect">
            <a:avLst/>
          </a:prstGeom>
        </p:spPr>
      </p:pic>
      <p:pic>
        <p:nvPicPr>
          <p:cNvPr id="11" name="Picture 2">
            <a:extLst>
              <a:ext uri="{FF2B5EF4-FFF2-40B4-BE49-F238E27FC236}">
                <a16:creationId xmlns:a16="http://schemas.microsoft.com/office/drawing/2014/main" id="{A748315C-F21E-480A-A0ED-BBBA4F914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9844" y="226030"/>
            <a:ext cx="1277194" cy="1266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0A47977-07E7-4D12-BFA5-FFAD7A66A96C}"/>
              </a:ext>
            </a:extLst>
          </p:cNvPr>
          <p:cNvPicPr>
            <a:picLocks noChangeAspect="1"/>
          </p:cNvPicPr>
          <p:nvPr/>
        </p:nvPicPr>
        <p:blipFill>
          <a:blip r:embed="rId5">
            <a:duotone>
              <a:schemeClr val="accent2">
                <a:shade val="45000"/>
                <a:satMod val="135000"/>
              </a:schemeClr>
              <a:prstClr val="white"/>
            </a:duotone>
          </a:blip>
          <a:stretch>
            <a:fillRect/>
          </a:stretch>
        </p:blipFill>
        <p:spPr>
          <a:xfrm>
            <a:off x="2071737" y="5951439"/>
            <a:ext cx="1423907" cy="983981"/>
          </a:xfrm>
          <a:prstGeom prst="rect">
            <a:avLst/>
          </a:prstGeom>
        </p:spPr>
      </p:pic>
      <p:graphicFrame>
        <p:nvGraphicFramePr>
          <p:cNvPr id="13" name="Table 12">
            <a:extLst>
              <a:ext uri="{FF2B5EF4-FFF2-40B4-BE49-F238E27FC236}">
                <a16:creationId xmlns:a16="http://schemas.microsoft.com/office/drawing/2014/main" id="{5A4D9878-DA24-4C76-BB2A-E0BCB7DD1F31}"/>
              </a:ext>
            </a:extLst>
          </p:cNvPr>
          <p:cNvGraphicFramePr>
            <a:graphicFrameLocks noGrp="1"/>
          </p:cNvGraphicFramePr>
          <p:nvPr>
            <p:extLst>
              <p:ext uri="{D42A27DB-BD31-4B8C-83A1-F6EECF244321}">
                <p14:modId xmlns:p14="http://schemas.microsoft.com/office/powerpoint/2010/main" val="2678683065"/>
              </p:ext>
            </p:extLst>
          </p:nvPr>
        </p:nvGraphicFramePr>
        <p:xfrm>
          <a:off x="3529404" y="6066740"/>
          <a:ext cx="5705475" cy="868680"/>
        </p:xfrm>
        <a:graphic>
          <a:graphicData uri="http://schemas.openxmlformats.org/drawingml/2006/table">
            <a:tbl>
              <a:tblPr bandRow="1">
                <a:tableStyleId>{DE1A6D5B-67D6-4A86-8B4F-3372C43C2406}</a:tableStyleId>
              </a:tblPr>
              <a:tblGrid>
                <a:gridCol w="1676400">
                  <a:extLst>
                    <a:ext uri="{9D8B030D-6E8A-4147-A177-3AD203B41FA5}">
                      <a16:colId xmlns:a16="http://schemas.microsoft.com/office/drawing/2014/main" val="3876276172"/>
                    </a:ext>
                  </a:extLst>
                </a:gridCol>
                <a:gridCol w="1171575">
                  <a:extLst>
                    <a:ext uri="{9D8B030D-6E8A-4147-A177-3AD203B41FA5}">
                      <a16:colId xmlns:a16="http://schemas.microsoft.com/office/drawing/2014/main" val="2677578061"/>
                    </a:ext>
                  </a:extLst>
                </a:gridCol>
                <a:gridCol w="1428750">
                  <a:extLst>
                    <a:ext uri="{9D8B030D-6E8A-4147-A177-3AD203B41FA5}">
                      <a16:colId xmlns:a16="http://schemas.microsoft.com/office/drawing/2014/main" val="3994724906"/>
                    </a:ext>
                  </a:extLst>
                </a:gridCol>
                <a:gridCol w="1428750">
                  <a:extLst>
                    <a:ext uri="{9D8B030D-6E8A-4147-A177-3AD203B41FA5}">
                      <a16:colId xmlns:a16="http://schemas.microsoft.com/office/drawing/2014/main" val="202580779"/>
                    </a:ext>
                  </a:extLst>
                </a:gridCol>
              </a:tblGrid>
              <a:tr h="457200">
                <a:tc>
                  <a:txBody>
                    <a:bodyPr/>
                    <a:lstStyle/>
                    <a:p>
                      <a:pPr algn="ctr" rtl="0" fontAlgn="base"/>
                      <a:r>
                        <a:rPr lang="en-GB" sz="3000" b="1">
                          <a:solidFill>
                            <a:srgbClr val="C00000"/>
                          </a:solidFill>
                          <a:effectLst/>
                          <a:latin typeface="Rokkitt"/>
                        </a:rPr>
                        <a:t>R</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I</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S</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E</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extLst>
                  <a:ext uri="{0D108BD9-81ED-4DB2-BD59-A6C34878D82A}">
                    <a16:rowId xmlns:a16="http://schemas.microsoft.com/office/drawing/2014/main" val="3350642917"/>
                  </a:ext>
                </a:extLst>
              </a:tr>
              <a:tr h="190500">
                <a:tc>
                  <a:txBody>
                    <a:bodyPr/>
                    <a:lstStyle/>
                    <a:p>
                      <a:pPr algn="ctr" rtl="0" fontAlgn="base"/>
                      <a:r>
                        <a:rPr lang="en-GB" sz="1100">
                          <a:solidFill>
                            <a:srgbClr val="C00000"/>
                          </a:solidFill>
                          <a:effectLst/>
                          <a:latin typeface="Aptos"/>
                        </a:rPr>
                        <a:t>RESPECT   RESILIENCE </a:t>
                      </a:r>
                      <a:endParaRPr lang="en-GB">
                        <a:solidFill>
                          <a:srgbClr val="C00000"/>
                        </a:solidFill>
                        <a:effectLst/>
                        <a:latin typeface="Aptos"/>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INTEGRITY       </a:t>
                      </a:r>
                      <a:endParaRPr lang="en-GB">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US" sz="1200">
                          <a:solidFill>
                            <a:srgbClr val="C00000"/>
                          </a:solidFill>
                          <a:effectLst/>
                          <a:latin typeface="Aptos"/>
                        </a:rPr>
                        <a:t>SELF DISCIPLINE </a:t>
                      </a:r>
                      <a:r>
                        <a:rPr lang="en-US" sz="1100">
                          <a:solidFill>
                            <a:srgbClr val="C00000"/>
                          </a:solidFill>
                          <a:effectLst/>
                          <a:latin typeface="Arial"/>
                        </a:rPr>
                        <a:t>  </a:t>
                      </a:r>
                      <a:endParaRPr lang="en-US">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EXCELLENCE </a:t>
                      </a:r>
                      <a:endParaRPr lang="en-GB">
                        <a:solidFill>
                          <a:srgbClr val="C00000"/>
                        </a:solidFill>
                        <a:effectLst/>
                        <a:latin typeface="Arial"/>
                      </a:endParaRPr>
                    </a:p>
                  </a:txBody>
                  <a:tcPr marL="57150" marR="57150" marT="57150" marB="57150">
                    <a:lnL>
                      <a:noFill/>
                    </a:lnL>
                    <a:lnR>
                      <a:noFill/>
                    </a:lnR>
                    <a:lnT>
                      <a:noFill/>
                    </a:lnT>
                    <a:lnB>
                      <a:noFill/>
                    </a:lnB>
                    <a:noFill/>
                  </a:tcPr>
                </a:tc>
                <a:extLst>
                  <a:ext uri="{0D108BD9-81ED-4DB2-BD59-A6C34878D82A}">
                    <a16:rowId xmlns:a16="http://schemas.microsoft.com/office/drawing/2014/main" val="3492886537"/>
                  </a:ext>
                </a:extLst>
              </a:tr>
            </a:tbl>
          </a:graphicData>
        </a:graphic>
      </p:graphicFrame>
      <p:graphicFrame>
        <p:nvGraphicFramePr>
          <p:cNvPr id="3" name="Table 2">
            <a:extLst>
              <a:ext uri="{FF2B5EF4-FFF2-40B4-BE49-F238E27FC236}">
                <a16:creationId xmlns:a16="http://schemas.microsoft.com/office/drawing/2014/main" id="{40BFD4BF-27AE-0C7A-CE98-B149B606AB11}"/>
              </a:ext>
            </a:extLst>
          </p:cNvPr>
          <p:cNvGraphicFramePr>
            <a:graphicFrameLocks noGrp="1"/>
          </p:cNvGraphicFramePr>
          <p:nvPr>
            <p:extLst>
              <p:ext uri="{D42A27DB-BD31-4B8C-83A1-F6EECF244321}">
                <p14:modId xmlns:p14="http://schemas.microsoft.com/office/powerpoint/2010/main" val="1933123516"/>
              </p:ext>
            </p:extLst>
          </p:nvPr>
        </p:nvGraphicFramePr>
        <p:xfrm>
          <a:off x="2735702" y="854575"/>
          <a:ext cx="7289800" cy="668655"/>
        </p:xfrm>
        <a:graphic>
          <a:graphicData uri="http://schemas.openxmlformats.org/drawingml/2006/table">
            <a:tbl>
              <a:tblPr bandRow="1">
                <a:tableStyleId>{DE1A6D5B-67D6-4A86-8B4F-3372C43C2406}</a:tableStyleId>
              </a:tblPr>
              <a:tblGrid>
                <a:gridCol w="1457960">
                  <a:extLst>
                    <a:ext uri="{9D8B030D-6E8A-4147-A177-3AD203B41FA5}">
                      <a16:colId xmlns:a16="http://schemas.microsoft.com/office/drawing/2014/main" val="2354680377"/>
                    </a:ext>
                  </a:extLst>
                </a:gridCol>
                <a:gridCol w="1457960">
                  <a:extLst>
                    <a:ext uri="{9D8B030D-6E8A-4147-A177-3AD203B41FA5}">
                      <a16:colId xmlns:a16="http://schemas.microsoft.com/office/drawing/2014/main" val="3154296982"/>
                    </a:ext>
                  </a:extLst>
                </a:gridCol>
                <a:gridCol w="1457960">
                  <a:extLst>
                    <a:ext uri="{9D8B030D-6E8A-4147-A177-3AD203B41FA5}">
                      <a16:colId xmlns:a16="http://schemas.microsoft.com/office/drawing/2014/main" val="2676964904"/>
                    </a:ext>
                  </a:extLst>
                </a:gridCol>
                <a:gridCol w="1457960">
                  <a:extLst>
                    <a:ext uri="{9D8B030D-6E8A-4147-A177-3AD203B41FA5}">
                      <a16:colId xmlns:a16="http://schemas.microsoft.com/office/drawing/2014/main" val="1160629239"/>
                    </a:ext>
                  </a:extLst>
                </a:gridCol>
                <a:gridCol w="1457960">
                  <a:extLst>
                    <a:ext uri="{9D8B030D-6E8A-4147-A177-3AD203B41FA5}">
                      <a16:colId xmlns:a16="http://schemas.microsoft.com/office/drawing/2014/main" val="2804750788"/>
                    </a:ext>
                  </a:extLst>
                </a:gridCol>
              </a:tblGrid>
              <a:tr h="190500">
                <a:tc>
                  <a:txBody>
                    <a:bodyPr/>
                    <a:lstStyle/>
                    <a:p>
                      <a:pPr algn="ctr" fontAlgn="b"/>
                      <a:r>
                        <a:rPr lang="en-US" sz="1100" b="0">
                          <a:effectLst/>
                          <a:latin typeface="Calibri"/>
                        </a:rPr>
                        <a:t>Monday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a:effectLst/>
                          <a:latin typeface="Calibri"/>
                        </a:rPr>
                        <a:t>Tuesday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a:effectLst/>
                          <a:latin typeface="Calibri"/>
                        </a:rPr>
                        <a:t>Wednesday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a:effectLst/>
                          <a:latin typeface="Calibri"/>
                        </a:rPr>
                        <a:t>Thursday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a:effectLst/>
                          <a:latin typeface="Calibri"/>
                        </a:rPr>
                        <a:t>Friday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365006"/>
                  </a:ext>
                </a:extLst>
              </a:tr>
              <a:tr h="190500">
                <a:tc gridSpan="5">
                  <a:txBody>
                    <a:bodyPr/>
                    <a:lstStyle/>
                    <a:p>
                      <a:pPr algn="ctr" fontAlgn="b"/>
                      <a:r>
                        <a:rPr lang="en-US" sz="1100" b="1" dirty="0">
                          <a:effectLst/>
                          <a:highlight>
                            <a:srgbClr val="FFFF00"/>
                          </a:highlight>
                          <a:latin typeface="Aptos Narrow"/>
                        </a:rPr>
                        <a:t>Breakfast club</a:t>
                      </a:r>
                      <a:r>
                        <a:rPr lang="en-US" sz="1100" b="0" dirty="0">
                          <a:effectLst/>
                          <a:latin typeface="Aptos Narrow"/>
                        </a:rPr>
                        <a:t> - open to all students each day 8-8.30am</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5953140"/>
                  </a:ext>
                </a:extLst>
              </a:tr>
              <a:tr h="190500">
                <a:tc gridSpan="5">
                  <a:txBody>
                    <a:bodyPr/>
                    <a:lstStyle/>
                    <a:p>
                      <a:pPr algn="ctr" fontAlgn="b"/>
                      <a:r>
                        <a:rPr lang="en-US" sz="1100" b="1" dirty="0">
                          <a:effectLst/>
                          <a:highlight>
                            <a:srgbClr val="FFFF00"/>
                          </a:highlight>
                          <a:latin typeface="Aptos Narrow"/>
                        </a:rPr>
                        <a:t>Music Practice </a:t>
                      </a:r>
                      <a:r>
                        <a:rPr lang="en-US" sz="1100" b="0" dirty="0">
                          <a:effectLst/>
                          <a:latin typeface="Aptos Narrow"/>
                        </a:rPr>
                        <a:t>- All Years - Each day 8-8:40am - Music Department</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9643697"/>
                  </a:ext>
                </a:extLst>
              </a:tr>
            </a:tbl>
          </a:graphicData>
        </a:graphic>
      </p:graphicFrame>
      <p:sp>
        <p:nvSpPr>
          <p:cNvPr id="4" name="TextBox 3">
            <a:extLst>
              <a:ext uri="{FF2B5EF4-FFF2-40B4-BE49-F238E27FC236}">
                <a16:creationId xmlns:a16="http://schemas.microsoft.com/office/drawing/2014/main" id="{E86CBCF2-778C-9C23-BC01-334DA38C4C3C}"/>
              </a:ext>
            </a:extLst>
          </p:cNvPr>
          <p:cNvSpPr txBox="1"/>
          <p:nvPr/>
        </p:nvSpPr>
        <p:spPr>
          <a:xfrm>
            <a:off x="956244" y="700634"/>
            <a:ext cx="19651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Before School</a:t>
            </a:r>
          </a:p>
        </p:txBody>
      </p:sp>
      <p:sp>
        <p:nvSpPr>
          <p:cNvPr id="5" name="TextBox 4">
            <a:extLst>
              <a:ext uri="{FF2B5EF4-FFF2-40B4-BE49-F238E27FC236}">
                <a16:creationId xmlns:a16="http://schemas.microsoft.com/office/drawing/2014/main" id="{DB27C3F8-A701-80D7-9502-AFF1403B1D9B}"/>
              </a:ext>
            </a:extLst>
          </p:cNvPr>
          <p:cNvSpPr txBox="1"/>
          <p:nvPr/>
        </p:nvSpPr>
        <p:spPr>
          <a:xfrm>
            <a:off x="960303" y="1410159"/>
            <a:ext cx="121920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After School</a:t>
            </a:r>
          </a:p>
        </p:txBody>
      </p:sp>
      <p:graphicFrame>
        <p:nvGraphicFramePr>
          <p:cNvPr id="9" name="Table 8">
            <a:extLst>
              <a:ext uri="{FF2B5EF4-FFF2-40B4-BE49-F238E27FC236}">
                <a16:creationId xmlns:a16="http://schemas.microsoft.com/office/drawing/2014/main" id="{27B34A69-6C49-0A78-609D-4D7ADDBDADC7}"/>
              </a:ext>
            </a:extLst>
          </p:cNvPr>
          <p:cNvGraphicFramePr>
            <a:graphicFrameLocks noGrp="1"/>
          </p:cNvGraphicFramePr>
          <p:nvPr>
            <p:extLst>
              <p:ext uri="{D42A27DB-BD31-4B8C-83A1-F6EECF244321}">
                <p14:modId xmlns:p14="http://schemas.microsoft.com/office/powerpoint/2010/main" val="1904579326"/>
              </p:ext>
            </p:extLst>
          </p:nvPr>
        </p:nvGraphicFramePr>
        <p:xfrm>
          <a:off x="1221036" y="1955493"/>
          <a:ext cx="10096595" cy="4092676"/>
        </p:xfrm>
        <a:graphic>
          <a:graphicData uri="http://schemas.openxmlformats.org/drawingml/2006/table">
            <a:tbl>
              <a:tblPr bandRow="1">
                <a:tableStyleId>{DE1A6D5B-67D6-4A86-8B4F-3372C43C2406}</a:tableStyleId>
              </a:tblPr>
              <a:tblGrid>
                <a:gridCol w="2019319">
                  <a:extLst>
                    <a:ext uri="{9D8B030D-6E8A-4147-A177-3AD203B41FA5}">
                      <a16:colId xmlns:a16="http://schemas.microsoft.com/office/drawing/2014/main" val="274417295"/>
                    </a:ext>
                  </a:extLst>
                </a:gridCol>
                <a:gridCol w="2019319">
                  <a:extLst>
                    <a:ext uri="{9D8B030D-6E8A-4147-A177-3AD203B41FA5}">
                      <a16:colId xmlns:a16="http://schemas.microsoft.com/office/drawing/2014/main" val="436855968"/>
                    </a:ext>
                  </a:extLst>
                </a:gridCol>
                <a:gridCol w="2019319">
                  <a:extLst>
                    <a:ext uri="{9D8B030D-6E8A-4147-A177-3AD203B41FA5}">
                      <a16:colId xmlns:a16="http://schemas.microsoft.com/office/drawing/2014/main" val="173796046"/>
                    </a:ext>
                  </a:extLst>
                </a:gridCol>
                <a:gridCol w="2019319">
                  <a:extLst>
                    <a:ext uri="{9D8B030D-6E8A-4147-A177-3AD203B41FA5}">
                      <a16:colId xmlns:a16="http://schemas.microsoft.com/office/drawing/2014/main" val="1419297200"/>
                    </a:ext>
                  </a:extLst>
                </a:gridCol>
                <a:gridCol w="2019319">
                  <a:extLst>
                    <a:ext uri="{9D8B030D-6E8A-4147-A177-3AD203B41FA5}">
                      <a16:colId xmlns:a16="http://schemas.microsoft.com/office/drawing/2014/main" val="428460877"/>
                    </a:ext>
                  </a:extLst>
                </a:gridCol>
              </a:tblGrid>
              <a:tr h="206645">
                <a:tc>
                  <a:txBody>
                    <a:bodyPr/>
                    <a:lstStyle/>
                    <a:p>
                      <a:pPr algn="ctr" fontAlgn="b"/>
                      <a:r>
                        <a:rPr lang="en-US" sz="1100" b="1">
                          <a:effectLst/>
                          <a:latin typeface="Calibri"/>
                        </a:rPr>
                        <a:t>Monday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a:effectLst/>
                          <a:latin typeface="Calibri"/>
                        </a:rPr>
                        <a:t>Tuesday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a:effectLst/>
                          <a:latin typeface="Calibri"/>
                        </a:rPr>
                        <a:t>Wednesday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a:effectLst/>
                          <a:latin typeface="Calibri"/>
                        </a:rPr>
                        <a:t>Thursday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a:effectLst/>
                          <a:latin typeface="Calibri"/>
                        </a:rPr>
                        <a:t>Friday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5158861"/>
                  </a:ext>
                </a:extLst>
              </a:tr>
              <a:tr h="571500">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Volleyball Club</a:t>
                      </a:r>
                      <a:br>
                        <a:rPr lang="en-US" sz="1100">
                          <a:effectLst/>
                          <a:latin typeface="Aptos Narrow"/>
                        </a:rPr>
                      </a:br>
                      <a:r>
                        <a:rPr lang="en-US" sz="1100">
                          <a:effectLst/>
                          <a:latin typeface="Aptos Narrow"/>
                        </a:rPr>
                        <a:t>Year 7-11</a:t>
                      </a:r>
                      <a:br>
                        <a:rPr lang="en-US" sz="1100">
                          <a:effectLst/>
                          <a:latin typeface="Aptos Narrow"/>
                        </a:rPr>
                      </a:br>
                      <a:r>
                        <a:rPr lang="en-US" sz="1100">
                          <a:effectLst/>
                          <a:latin typeface="Aptos Narrow"/>
                        </a:rPr>
                        <a:t>Week A and B</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Girls Football</a:t>
                      </a:r>
                      <a:br>
                        <a:rPr lang="en-US" sz="1100">
                          <a:effectLst/>
                          <a:latin typeface="Aptos Narrow"/>
                        </a:rPr>
                      </a:br>
                      <a:r>
                        <a:rPr lang="en-US" sz="1100">
                          <a:effectLst/>
                          <a:latin typeface="Aptos Narrow"/>
                        </a:rPr>
                        <a:t>Year 7-11</a:t>
                      </a:r>
                      <a:br>
                        <a:rPr lang="en-US" sz="1100">
                          <a:effectLst/>
                          <a:latin typeface="Aptos Narrow"/>
                        </a:rPr>
                      </a:br>
                      <a:r>
                        <a:rPr lang="en-US" sz="1100">
                          <a:effectLst/>
                          <a:latin typeface="Aptos Narrow"/>
                        </a:rPr>
                        <a:t>Week A and B</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Basketball Club</a:t>
                      </a:r>
                      <a:br>
                        <a:rPr lang="en-US" sz="1100">
                          <a:effectLst/>
                          <a:latin typeface="Aptos Narrow"/>
                        </a:rPr>
                      </a:br>
                      <a:r>
                        <a:rPr lang="en-US" sz="1100">
                          <a:effectLst/>
                          <a:latin typeface="Aptos Narrow"/>
                        </a:rPr>
                        <a:t>Year 7-11</a:t>
                      </a:r>
                      <a:br>
                        <a:rPr lang="en-US" sz="1100">
                          <a:effectLst/>
                          <a:latin typeface="Aptos Narrow"/>
                        </a:rPr>
                      </a:br>
                      <a:r>
                        <a:rPr lang="en-US" sz="1100">
                          <a:effectLst/>
                          <a:latin typeface="Aptos Narrow"/>
                        </a:rPr>
                        <a:t>Week A and B</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3822420"/>
                  </a:ext>
                </a:extLst>
              </a:tr>
              <a:tr h="571500">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a:effectLst/>
                          <a:latin typeface="Aptos Narrow"/>
                        </a:rPr>
                        <a:t>Boys Football</a:t>
                      </a:r>
                      <a:br>
                        <a:rPr lang="en-US" sz="1100">
                          <a:effectLst/>
                          <a:latin typeface="Aptos Narrow"/>
                        </a:rPr>
                      </a:br>
                      <a:r>
                        <a:rPr lang="en-US" sz="1100">
                          <a:effectLst/>
                          <a:latin typeface="Aptos Narrow"/>
                        </a:rPr>
                        <a:t>Year 7 and 8</a:t>
                      </a:r>
                      <a:br>
                        <a:rPr lang="en-US" sz="1100">
                          <a:effectLst/>
                          <a:latin typeface="Aptos Narrow"/>
                        </a:rPr>
                      </a:br>
                      <a:r>
                        <a:rPr lang="en-US" sz="1100">
                          <a:effectLst/>
                          <a:latin typeface="Aptos Narrow"/>
                        </a:rPr>
                        <a:t>Week A and B</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Boys Rugby</a:t>
                      </a:r>
                      <a:br>
                        <a:rPr lang="en-US" sz="1100">
                          <a:effectLst/>
                          <a:latin typeface="Aptos Narrow"/>
                        </a:rPr>
                      </a:br>
                      <a:r>
                        <a:rPr lang="en-US" sz="1100">
                          <a:effectLst/>
                          <a:latin typeface="Aptos Narrow"/>
                        </a:rPr>
                        <a:t>Year 7-11Week A and B</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992423"/>
                  </a:ext>
                </a:extLst>
              </a:tr>
              <a:tr h="571500">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dirty="0">
                          <a:effectLst/>
                          <a:highlight>
                            <a:srgbClr val="FFFF00"/>
                          </a:highlight>
                          <a:latin typeface="Aptos Narrow"/>
                        </a:rPr>
                        <a:t>Girls Netball</a:t>
                      </a:r>
                      <a:br>
                        <a:rPr lang="en-US" sz="1100" dirty="0">
                          <a:effectLst/>
                          <a:latin typeface="Aptos Narrow"/>
                        </a:rPr>
                      </a:br>
                      <a:r>
                        <a:rPr lang="en-US" sz="1100" dirty="0">
                          <a:effectLst/>
                          <a:latin typeface="Aptos Narrow"/>
                        </a:rPr>
                        <a:t>Year 7-10</a:t>
                      </a:r>
                      <a:br>
                        <a:rPr lang="en-US" sz="1100" dirty="0">
                          <a:effectLst/>
                          <a:latin typeface="Aptos Narrow"/>
                        </a:rPr>
                      </a:br>
                      <a:r>
                        <a:rPr lang="en-US" sz="1100" dirty="0">
                          <a:effectLst/>
                          <a:latin typeface="Aptos Narrow"/>
                        </a:rPr>
                        <a:t>Week A and B</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2761467"/>
                  </a:ext>
                </a:extLst>
              </a:tr>
              <a:tr h="206645">
                <a:tc gridSpan="5">
                  <a:txBody>
                    <a:bodyPr/>
                    <a:lstStyle/>
                    <a:p>
                      <a:pPr algn="ctr" fontAlgn="b"/>
                      <a:r>
                        <a:rPr lang="en-US" sz="1100">
                          <a:effectLst/>
                          <a:latin typeface="Aptos Narrow"/>
                        </a:rPr>
                        <a:t>SEND </a:t>
                      </a:r>
                      <a:r>
                        <a:rPr lang="en-US" sz="1100" err="1">
                          <a:effectLst/>
                          <a:latin typeface="Aptos Narrow"/>
                        </a:rPr>
                        <a:t>hmk</a:t>
                      </a:r>
                      <a:r>
                        <a:rPr lang="en-US" sz="1100">
                          <a:effectLst/>
                          <a:latin typeface="Aptos Narrow"/>
                        </a:rPr>
                        <a:t>/detention in learning </a:t>
                      </a:r>
                      <a:r>
                        <a:rPr lang="en-US" sz="1100" err="1">
                          <a:effectLst/>
                          <a:latin typeface="Aptos Narrow"/>
                        </a:rPr>
                        <a:t>suport</a:t>
                      </a:r>
                      <a:r>
                        <a:rPr lang="en-US" sz="1100">
                          <a:effectLst/>
                          <a:latin typeface="Aptos Narrow"/>
                        </a:rPr>
                        <a:t> to invited students </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686635"/>
                  </a:ext>
                </a:extLst>
              </a:tr>
              <a:tr h="206645">
                <a:tc>
                  <a:txBody>
                    <a:bodyPr/>
                    <a:lstStyle/>
                    <a:p>
                      <a:pPr fontAlgn="b"/>
                      <a:r>
                        <a:rPr lang="en-US" sz="1100" b="1">
                          <a:effectLst/>
                          <a:highlight>
                            <a:srgbClr val="FFFF00"/>
                          </a:highlight>
                          <a:latin typeface="Aptos Narrow"/>
                        </a:rPr>
                        <a:t>Homework club</a:t>
                      </a:r>
                      <a:r>
                        <a:rPr lang="en-US" sz="1100">
                          <a:effectLst/>
                          <a:latin typeface="Aptos Narrow"/>
                        </a:rPr>
                        <a:t> - LRC AIT6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Homework club</a:t>
                      </a:r>
                      <a:r>
                        <a:rPr lang="en-US" sz="1100">
                          <a:effectLst/>
                          <a:latin typeface="Aptos Narrow"/>
                        </a:rPr>
                        <a:t> - LRC AIT6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Homework club</a:t>
                      </a:r>
                      <a:r>
                        <a:rPr lang="en-US" sz="1100">
                          <a:effectLst/>
                          <a:latin typeface="Aptos Narrow"/>
                        </a:rPr>
                        <a:t> LRC AIT6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Homework club</a:t>
                      </a:r>
                      <a:r>
                        <a:rPr lang="en-US" sz="1100">
                          <a:effectLst/>
                          <a:latin typeface="Aptos Narrow"/>
                        </a:rPr>
                        <a:t> LRC AIT6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1951721"/>
                  </a:ext>
                </a:extLst>
              </a:tr>
              <a:tr h="704474">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Show Rehearsal  </a:t>
                      </a:r>
                      <a:r>
                        <a:rPr lang="en-US" sz="1100">
                          <a:effectLst/>
                          <a:latin typeface="Aptos Narrow"/>
                        </a:rPr>
                        <a:t>          </a:t>
                      </a:r>
                      <a:endParaRPr lang="en-US"/>
                    </a:p>
                    <a:p>
                      <a:pPr lvl="0">
                        <a:buNone/>
                      </a:pPr>
                      <a:r>
                        <a:rPr lang="en-US" sz="1100">
                          <a:effectLst/>
                          <a:latin typeface="Aptos Narrow"/>
                        </a:rPr>
                        <a:t>All years                              </a:t>
                      </a:r>
                      <a:endParaRPr lang="en-US"/>
                    </a:p>
                    <a:p>
                      <a:pPr lvl="0">
                        <a:buNone/>
                      </a:pPr>
                      <a:r>
                        <a:rPr lang="en-US" sz="1100">
                          <a:effectLst/>
                          <a:latin typeface="Aptos Narrow"/>
                        </a:rPr>
                        <a:t>Drama Studio 1/2/Music Room 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Show Rehearsal  </a:t>
                      </a:r>
                      <a:r>
                        <a:rPr lang="en-US" sz="1100">
                          <a:effectLst/>
                          <a:highlight>
                            <a:srgbClr val="FFFF00"/>
                          </a:highlight>
                          <a:latin typeface="Aptos Narrow"/>
                        </a:rPr>
                        <a:t>  </a:t>
                      </a:r>
                      <a:r>
                        <a:rPr lang="en-US" sz="1100">
                          <a:effectLst/>
                          <a:latin typeface="Aptos Narrow"/>
                        </a:rPr>
                        <a:t>                    </a:t>
                      </a:r>
                      <a:endParaRPr lang="en-US"/>
                    </a:p>
                    <a:p>
                      <a:pPr lvl="0">
                        <a:buNone/>
                      </a:pPr>
                      <a:r>
                        <a:rPr lang="en-US" sz="1100">
                          <a:effectLst/>
                          <a:latin typeface="Aptos Narrow"/>
                        </a:rPr>
                        <a:t>All years                                 </a:t>
                      </a:r>
                    </a:p>
                    <a:p>
                      <a:pPr lvl="0">
                        <a:buNone/>
                      </a:pPr>
                      <a:r>
                        <a:rPr lang="en-US" sz="1100">
                          <a:effectLst/>
                          <a:latin typeface="Aptos Narrow"/>
                        </a:rPr>
                        <a:t>Drama Studio 1/2/Music Room 1</a:t>
                      </a:r>
                      <a:endParaRPr lang="en-US"/>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Show Rehearsal</a:t>
                      </a:r>
                      <a:r>
                        <a:rPr lang="en-US" sz="1100">
                          <a:effectLst/>
                          <a:latin typeface="Aptos Narrow"/>
                        </a:rPr>
                        <a:t>                       </a:t>
                      </a:r>
                      <a:endParaRPr lang="en-US"/>
                    </a:p>
                    <a:p>
                      <a:pPr lvl="0">
                        <a:buNone/>
                      </a:pPr>
                      <a:r>
                        <a:rPr lang="en-US" sz="1100">
                          <a:effectLst/>
                          <a:latin typeface="Aptos Narrow"/>
                        </a:rPr>
                        <a:t>All years                                     </a:t>
                      </a:r>
                    </a:p>
                    <a:p>
                      <a:pPr lvl="0">
                        <a:buNone/>
                      </a:pPr>
                      <a:r>
                        <a:rPr lang="en-US" sz="1100">
                          <a:effectLst/>
                          <a:latin typeface="Aptos Narrow"/>
                        </a:rPr>
                        <a:t>Drama Studio 1/2/Music Room 1</a:t>
                      </a:r>
                      <a:endParaRPr lang="en-US"/>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641111"/>
                  </a:ext>
                </a:extLst>
              </a:tr>
              <a:tr h="1005047">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School Band </a:t>
                      </a:r>
                      <a:r>
                        <a:rPr lang="en-US" sz="1100">
                          <a:effectLst/>
                          <a:latin typeface="Aptos Narrow"/>
                        </a:rPr>
                        <a:t>                                   </a:t>
                      </a:r>
                      <a:endParaRPr lang="en-US"/>
                    </a:p>
                    <a:p>
                      <a:pPr lvl="0">
                        <a:buNone/>
                      </a:pPr>
                      <a:r>
                        <a:rPr lang="en-US" sz="1100">
                          <a:effectLst/>
                          <a:latin typeface="Aptos Narrow"/>
                        </a:rPr>
                        <a:t>All Years                                                Music Room 1                               invitation/Audition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dirty="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73201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0" name="Google Shape;520;p79"/>
          <p:cNvSpPr txBox="1">
            <a:spLocks noGrp="1"/>
          </p:cNvSpPr>
          <p:nvPr>
            <p:ph type="title"/>
          </p:nvPr>
        </p:nvSpPr>
        <p:spPr>
          <a:xfrm>
            <a:off x="1338589" y="376558"/>
            <a:ext cx="8790379" cy="567369"/>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GB" b="1"/>
              <a:t>Y7 Clubs Autumn Term </a:t>
            </a:r>
            <a:endParaRPr lang="en-US" sz="3600"/>
          </a:p>
        </p:txBody>
      </p:sp>
      <p:pic>
        <p:nvPicPr>
          <p:cNvPr id="10" name="Picture 9" descr="A person wearing a black and white tuxedo&#10;&#10;Description automatically generated">
            <a:extLst>
              <a:ext uri="{FF2B5EF4-FFF2-40B4-BE49-F238E27FC236}">
                <a16:creationId xmlns:a16="http://schemas.microsoft.com/office/drawing/2014/main" id="{C378757E-6105-4D56-B70D-D577FDA2D7AF}"/>
              </a:ext>
            </a:extLst>
          </p:cNvPr>
          <p:cNvPicPr>
            <a:picLocks noChangeAspect="1"/>
          </p:cNvPicPr>
          <p:nvPr/>
        </p:nvPicPr>
        <p:blipFill>
          <a:blip r:embed="rId3"/>
          <a:stretch>
            <a:fillRect/>
          </a:stretch>
        </p:blipFill>
        <p:spPr>
          <a:xfrm>
            <a:off x="-2066" y="0"/>
            <a:ext cx="866775" cy="6858000"/>
          </a:xfrm>
          <a:prstGeom prst="rect">
            <a:avLst/>
          </a:prstGeom>
        </p:spPr>
      </p:pic>
      <p:pic>
        <p:nvPicPr>
          <p:cNvPr id="11" name="Picture 2">
            <a:extLst>
              <a:ext uri="{FF2B5EF4-FFF2-40B4-BE49-F238E27FC236}">
                <a16:creationId xmlns:a16="http://schemas.microsoft.com/office/drawing/2014/main" id="{A748315C-F21E-480A-A0ED-BBBA4F914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9844" y="226030"/>
            <a:ext cx="1277194" cy="1266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0A47977-07E7-4D12-BFA5-FFAD7A66A96C}"/>
              </a:ext>
            </a:extLst>
          </p:cNvPr>
          <p:cNvPicPr>
            <a:picLocks noChangeAspect="1"/>
          </p:cNvPicPr>
          <p:nvPr/>
        </p:nvPicPr>
        <p:blipFill>
          <a:blip r:embed="rId5">
            <a:duotone>
              <a:schemeClr val="accent2">
                <a:shade val="45000"/>
                <a:satMod val="135000"/>
              </a:schemeClr>
              <a:prstClr val="white"/>
            </a:duotone>
          </a:blip>
          <a:stretch>
            <a:fillRect/>
          </a:stretch>
        </p:blipFill>
        <p:spPr>
          <a:xfrm>
            <a:off x="2071737" y="5951439"/>
            <a:ext cx="1423907" cy="983981"/>
          </a:xfrm>
          <a:prstGeom prst="rect">
            <a:avLst/>
          </a:prstGeom>
        </p:spPr>
      </p:pic>
      <p:graphicFrame>
        <p:nvGraphicFramePr>
          <p:cNvPr id="13" name="Table 12">
            <a:extLst>
              <a:ext uri="{FF2B5EF4-FFF2-40B4-BE49-F238E27FC236}">
                <a16:creationId xmlns:a16="http://schemas.microsoft.com/office/drawing/2014/main" id="{5A4D9878-DA24-4C76-BB2A-E0BCB7DD1F31}"/>
              </a:ext>
            </a:extLst>
          </p:cNvPr>
          <p:cNvGraphicFramePr>
            <a:graphicFrameLocks noGrp="1"/>
          </p:cNvGraphicFramePr>
          <p:nvPr/>
        </p:nvGraphicFramePr>
        <p:xfrm>
          <a:off x="3529404" y="6066740"/>
          <a:ext cx="5705475" cy="868680"/>
        </p:xfrm>
        <a:graphic>
          <a:graphicData uri="http://schemas.openxmlformats.org/drawingml/2006/table">
            <a:tbl>
              <a:tblPr bandRow="1">
                <a:tableStyleId>{DE1A6D5B-67D6-4A86-8B4F-3372C43C2406}</a:tableStyleId>
              </a:tblPr>
              <a:tblGrid>
                <a:gridCol w="1676400">
                  <a:extLst>
                    <a:ext uri="{9D8B030D-6E8A-4147-A177-3AD203B41FA5}">
                      <a16:colId xmlns:a16="http://schemas.microsoft.com/office/drawing/2014/main" val="3876276172"/>
                    </a:ext>
                  </a:extLst>
                </a:gridCol>
                <a:gridCol w="1171575">
                  <a:extLst>
                    <a:ext uri="{9D8B030D-6E8A-4147-A177-3AD203B41FA5}">
                      <a16:colId xmlns:a16="http://schemas.microsoft.com/office/drawing/2014/main" val="2677578061"/>
                    </a:ext>
                  </a:extLst>
                </a:gridCol>
                <a:gridCol w="1428750">
                  <a:extLst>
                    <a:ext uri="{9D8B030D-6E8A-4147-A177-3AD203B41FA5}">
                      <a16:colId xmlns:a16="http://schemas.microsoft.com/office/drawing/2014/main" val="3994724906"/>
                    </a:ext>
                  </a:extLst>
                </a:gridCol>
                <a:gridCol w="1428750">
                  <a:extLst>
                    <a:ext uri="{9D8B030D-6E8A-4147-A177-3AD203B41FA5}">
                      <a16:colId xmlns:a16="http://schemas.microsoft.com/office/drawing/2014/main" val="202580779"/>
                    </a:ext>
                  </a:extLst>
                </a:gridCol>
              </a:tblGrid>
              <a:tr h="457200">
                <a:tc>
                  <a:txBody>
                    <a:bodyPr/>
                    <a:lstStyle/>
                    <a:p>
                      <a:pPr algn="ctr" rtl="0" fontAlgn="base"/>
                      <a:r>
                        <a:rPr lang="en-GB" sz="3000" b="1" dirty="0">
                          <a:solidFill>
                            <a:srgbClr val="C00000"/>
                          </a:solidFill>
                          <a:effectLst/>
                          <a:latin typeface="Rokkitt"/>
                        </a:rPr>
                        <a:t>R</a:t>
                      </a:r>
                      <a:r>
                        <a:rPr lang="en-GB" sz="3000" dirty="0">
                          <a:solidFill>
                            <a:srgbClr val="C00000"/>
                          </a:solidFill>
                          <a:effectLst/>
                          <a:latin typeface="Rokkitt"/>
                        </a:rPr>
                        <a:t> </a:t>
                      </a:r>
                      <a:endParaRPr lang="en-GB" dirty="0">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I</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S</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E</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extLst>
                  <a:ext uri="{0D108BD9-81ED-4DB2-BD59-A6C34878D82A}">
                    <a16:rowId xmlns:a16="http://schemas.microsoft.com/office/drawing/2014/main" val="3350642917"/>
                  </a:ext>
                </a:extLst>
              </a:tr>
              <a:tr h="190500">
                <a:tc>
                  <a:txBody>
                    <a:bodyPr/>
                    <a:lstStyle/>
                    <a:p>
                      <a:pPr algn="ctr" rtl="0" fontAlgn="base"/>
                      <a:r>
                        <a:rPr lang="en-GB" sz="1100">
                          <a:solidFill>
                            <a:srgbClr val="C00000"/>
                          </a:solidFill>
                          <a:effectLst/>
                          <a:latin typeface="Aptos"/>
                        </a:rPr>
                        <a:t>RESPECT   RESILIENCE </a:t>
                      </a:r>
                      <a:endParaRPr lang="en-GB">
                        <a:solidFill>
                          <a:srgbClr val="C00000"/>
                        </a:solidFill>
                        <a:effectLst/>
                        <a:latin typeface="Aptos"/>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INTEGRITY       </a:t>
                      </a:r>
                      <a:endParaRPr lang="en-GB">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US" sz="1200">
                          <a:solidFill>
                            <a:srgbClr val="C00000"/>
                          </a:solidFill>
                          <a:effectLst/>
                          <a:latin typeface="Aptos"/>
                        </a:rPr>
                        <a:t>SELF DISCIPLINE </a:t>
                      </a:r>
                      <a:r>
                        <a:rPr lang="en-US" sz="1100">
                          <a:solidFill>
                            <a:srgbClr val="C00000"/>
                          </a:solidFill>
                          <a:effectLst/>
                          <a:latin typeface="Arial"/>
                        </a:rPr>
                        <a:t>  </a:t>
                      </a:r>
                      <a:endParaRPr lang="en-US">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GB" sz="1100" dirty="0">
                          <a:solidFill>
                            <a:srgbClr val="C00000"/>
                          </a:solidFill>
                          <a:effectLst/>
                          <a:latin typeface="Arial"/>
                        </a:rPr>
                        <a:t>EXCELLENCE </a:t>
                      </a:r>
                      <a:endParaRPr lang="en-GB" dirty="0">
                        <a:solidFill>
                          <a:srgbClr val="C00000"/>
                        </a:solidFill>
                        <a:effectLst/>
                        <a:latin typeface="Arial"/>
                      </a:endParaRPr>
                    </a:p>
                  </a:txBody>
                  <a:tcPr marL="57150" marR="57150" marT="57150" marB="57150">
                    <a:lnL>
                      <a:noFill/>
                    </a:lnL>
                    <a:lnR>
                      <a:noFill/>
                    </a:lnR>
                    <a:lnT>
                      <a:noFill/>
                    </a:lnT>
                    <a:lnB>
                      <a:noFill/>
                    </a:lnB>
                    <a:noFill/>
                  </a:tcPr>
                </a:tc>
                <a:extLst>
                  <a:ext uri="{0D108BD9-81ED-4DB2-BD59-A6C34878D82A}">
                    <a16:rowId xmlns:a16="http://schemas.microsoft.com/office/drawing/2014/main" val="3492886537"/>
                  </a:ext>
                </a:extLst>
              </a:tr>
            </a:tbl>
          </a:graphicData>
        </a:graphic>
      </p:graphicFrame>
      <p:graphicFrame>
        <p:nvGraphicFramePr>
          <p:cNvPr id="7" name="Table 6">
            <a:extLst>
              <a:ext uri="{FF2B5EF4-FFF2-40B4-BE49-F238E27FC236}">
                <a16:creationId xmlns:a16="http://schemas.microsoft.com/office/drawing/2014/main" id="{C3C82A23-2F63-F4E1-7006-CB4F66F6CFD3}"/>
              </a:ext>
            </a:extLst>
          </p:cNvPr>
          <p:cNvGraphicFramePr>
            <a:graphicFrameLocks noGrp="1"/>
          </p:cNvGraphicFramePr>
          <p:nvPr>
            <p:extLst>
              <p:ext uri="{D42A27DB-BD31-4B8C-83A1-F6EECF244321}">
                <p14:modId xmlns:p14="http://schemas.microsoft.com/office/powerpoint/2010/main" val="4081358008"/>
              </p:ext>
            </p:extLst>
          </p:nvPr>
        </p:nvGraphicFramePr>
        <p:xfrm>
          <a:off x="1110867" y="1138411"/>
          <a:ext cx="10318555" cy="5174379"/>
        </p:xfrm>
        <a:graphic>
          <a:graphicData uri="http://schemas.openxmlformats.org/drawingml/2006/table">
            <a:tbl>
              <a:tblPr bandRow="1">
                <a:tableStyleId>{DE1A6D5B-67D6-4A86-8B4F-3372C43C2406}</a:tableStyleId>
              </a:tblPr>
              <a:tblGrid>
                <a:gridCol w="2063711">
                  <a:extLst>
                    <a:ext uri="{9D8B030D-6E8A-4147-A177-3AD203B41FA5}">
                      <a16:colId xmlns:a16="http://schemas.microsoft.com/office/drawing/2014/main" val="3823582803"/>
                    </a:ext>
                  </a:extLst>
                </a:gridCol>
                <a:gridCol w="2063711">
                  <a:extLst>
                    <a:ext uri="{9D8B030D-6E8A-4147-A177-3AD203B41FA5}">
                      <a16:colId xmlns:a16="http://schemas.microsoft.com/office/drawing/2014/main" val="1179799040"/>
                    </a:ext>
                  </a:extLst>
                </a:gridCol>
                <a:gridCol w="2063711">
                  <a:extLst>
                    <a:ext uri="{9D8B030D-6E8A-4147-A177-3AD203B41FA5}">
                      <a16:colId xmlns:a16="http://schemas.microsoft.com/office/drawing/2014/main" val="3467910381"/>
                    </a:ext>
                  </a:extLst>
                </a:gridCol>
                <a:gridCol w="2063711">
                  <a:extLst>
                    <a:ext uri="{9D8B030D-6E8A-4147-A177-3AD203B41FA5}">
                      <a16:colId xmlns:a16="http://schemas.microsoft.com/office/drawing/2014/main" val="2466507771"/>
                    </a:ext>
                  </a:extLst>
                </a:gridCol>
                <a:gridCol w="2063711">
                  <a:extLst>
                    <a:ext uri="{9D8B030D-6E8A-4147-A177-3AD203B41FA5}">
                      <a16:colId xmlns:a16="http://schemas.microsoft.com/office/drawing/2014/main" val="2554895040"/>
                    </a:ext>
                  </a:extLst>
                </a:gridCol>
              </a:tblGrid>
              <a:tr h="217514">
                <a:tc>
                  <a:txBody>
                    <a:bodyPr/>
                    <a:lstStyle/>
                    <a:p>
                      <a:pPr algn="ctr" fontAlgn="b"/>
                      <a:r>
                        <a:rPr lang="en-US" sz="1100" b="1">
                          <a:effectLst/>
                          <a:latin typeface="Calibri"/>
                        </a:rPr>
                        <a:t>Monday </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a:effectLst/>
                          <a:latin typeface="Calibri"/>
                        </a:rPr>
                        <a:t>Tuesday</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a:effectLst/>
                          <a:latin typeface="Calibri"/>
                        </a:rPr>
                        <a:t>Wednesday</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a:effectLst/>
                          <a:latin typeface="Calibri"/>
                        </a:rPr>
                        <a:t>Thursday</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a:effectLst/>
                          <a:latin typeface="Calibri"/>
                        </a:rPr>
                        <a:t>Friday</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644246"/>
                  </a:ext>
                </a:extLst>
              </a:tr>
              <a:tr h="909606">
                <a:tc>
                  <a:txBody>
                    <a:bodyPr/>
                    <a:lstStyle/>
                    <a:p>
                      <a:pPr fontAlgn="b"/>
                      <a:r>
                        <a:rPr lang="en-US" sz="1100" b="1">
                          <a:effectLst/>
                          <a:highlight>
                            <a:srgbClr val="FFFF00"/>
                          </a:highlight>
                          <a:latin typeface="Aptos Narrow"/>
                        </a:rPr>
                        <a:t>Warhammer Club</a:t>
                      </a:r>
                      <a:r>
                        <a:rPr lang="en-US" sz="1100">
                          <a:effectLst/>
                          <a:latin typeface="Aptos Narrow"/>
                        </a:rPr>
                        <a:t>. Year 7. Week B</a:t>
                      </a:r>
                      <a:br>
                        <a:rPr lang="en-US" sz="1100">
                          <a:effectLst/>
                          <a:latin typeface="Aptos Narrow"/>
                        </a:rPr>
                      </a:br>
                      <a:r>
                        <a:rPr lang="en-US" sz="1100">
                          <a:effectLst/>
                          <a:latin typeface="Aptos Narrow"/>
                        </a:rPr>
                        <a:t>W004. Food can be brought</a:t>
                      </a:r>
                      <a:br>
                        <a:rPr lang="en-US" sz="1100">
                          <a:effectLst/>
                          <a:latin typeface="Aptos Narrow"/>
                        </a:rPr>
                      </a:br>
                      <a:r>
                        <a:rPr lang="en-US" sz="1100">
                          <a:effectLst/>
                          <a:latin typeface="Aptos Narrow"/>
                        </a:rPr>
                        <a:t>Pass from </a:t>
                      </a:r>
                      <a:r>
                        <a:rPr lang="en-US" sz="1100" err="1">
                          <a:effectLst/>
                          <a:latin typeface="Aptos Narrow"/>
                        </a:rPr>
                        <a:t>Mr</a:t>
                      </a:r>
                      <a:r>
                        <a:rPr lang="en-US" sz="1100">
                          <a:effectLst/>
                          <a:latin typeface="Aptos Narrow"/>
                        </a:rPr>
                        <a:t> Hatcher</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Y7 reading/book club</a:t>
                      </a:r>
                      <a:br>
                        <a:rPr lang="en-US" sz="1100">
                          <a:effectLst/>
                          <a:latin typeface="Aptos Narrow"/>
                        </a:rPr>
                      </a:br>
                      <a:r>
                        <a:rPr lang="en-US" sz="1100">
                          <a:effectLst/>
                          <a:latin typeface="Aptos Narrow"/>
                        </a:rPr>
                        <a:t>The library</a:t>
                      </a:r>
                      <a:br>
                        <a:rPr lang="en-US" sz="1100">
                          <a:effectLst/>
                          <a:latin typeface="Aptos Narrow"/>
                        </a:rPr>
                      </a:br>
                      <a:r>
                        <a:rPr lang="en-US" sz="1100">
                          <a:effectLst/>
                          <a:latin typeface="Aptos Narrow"/>
                        </a:rPr>
                        <a:t>Week A&amp;B Tues 2nd lunch.</a:t>
                      </a:r>
                      <a:br>
                        <a:rPr lang="en-US" sz="1100">
                          <a:effectLst/>
                          <a:latin typeface="Aptos Narrow"/>
                        </a:rPr>
                      </a:br>
                      <a:r>
                        <a:rPr lang="en-US" sz="1100">
                          <a:effectLst/>
                          <a:latin typeface="Aptos Narrow"/>
                        </a:rPr>
                        <a:t>Early lunch pass from Miss Yorke.</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1" dirty="0">
                          <a:effectLst/>
                          <a:highlight>
                            <a:srgbClr val="FFFF00"/>
                          </a:highlight>
                          <a:latin typeface="Aptos Narrow"/>
                        </a:rPr>
                        <a:t>Board Game Club</a:t>
                      </a:r>
                      <a:r>
                        <a:rPr lang="en-US" sz="1100" dirty="0">
                          <a:effectLst/>
                          <a:latin typeface="Aptos Narrow"/>
                        </a:rPr>
                        <a:t>. Week B</a:t>
                      </a:r>
                      <a:br>
                        <a:rPr lang="en-US" sz="1100" dirty="0">
                          <a:effectLst/>
                          <a:latin typeface="Aptos Narrow"/>
                        </a:rPr>
                      </a:br>
                      <a:r>
                        <a:rPr lang="en-US" sz="1100" dirty="0">
                          <a:effectLst/>
                          <a:latin typeface="Aptos Narrow"/>
                        </a:rPr>
                        <a:t>H101. Food can be brought</a:t>
                      </a:r>
                      <a:br>
                        <a:rPr lang="en-US" sz="1100" dirty="0">
                          <a:effectLst/>
                          <a:latin typeface="Aptos Narrow"/>
                        </a:rPr>
                      </a:br>
                      <a:r>
                        <a:rPr lang="en-US" sz="1100" dirty="0">
                          <a:effectLst/>
                          <a:latin typeface="Aptos Narrow"/>
                        </a:rPr>
                        <a:t>Pass from </a:t>
                      </a:r>
                      <a:r>
                        <a:rPr lang="en-US" sz="1100" dirty="0" err="1">
                          <a:effectLst/>
                          <a:latin typeface="Aptos Narrow"/>
                        </a:rPr>
                        <a:t>Mr</a:t>
                      </a:r>
                      <a:r>
                        <a:rPr lang="en-US" sz="1100" dirty="0">
                          <a:effectLst/>
                          <a:latin typeface="Aptos Narrow"/>
                        </a:rPr>
                        <a:t> Floyd.</a:t>
                      </a:r>
                      <a:endParaRPr lang="en-US" dirty="0"/>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Warhammer Club</a:t>
                      </a:r>
                      <a:r>
                        <a:rPr lang="en-US" sz="1100">
                          <a:effectLst/>
                          <a:latin typeface="Aptos Narrow"/>
                        </a:rPr>
                        <a:t> . Year 7. Week A </a:t>
                      </a:r>
                      <a:br>
                        <a:rPr lang="en-US" sz="1100">
                          <a:effectLst/>
                          <a:latin typeface="Aptos Narrow"/>
                        </a:rPr>
                      </a:br>
                      <a:r>
                        <a:rPr lang="en-US" sz="1100">
                          <a:effectLst/>
                          <a:latin typeface="Aptos Narrow"/>
                        </a:rPr>
                        <a:t>W004. Food can be brought</a:t>
                      </a:r>
                      <a:br>
                        <a:rPr lang="en-US" sz="1100">
                          <a:effectLst/>
                          <a:latin typeface="Aptos Narrow"/>
                        </a:rPr>
                      </a:br>
                      <a:r>
                        <a:rPr lang="en-US" sz="1100">
                          <a:effectLst/>
                          <a:latin typeface="Aptos Narrow"/>
                        </a:rPr>
                        <a:t>Pass from </a:t>
                      </a:r>
                      <a:r>
                        <a:rPr lang="en-US" sz="1100" err="1">
                          <a:effectLst/>
                          <a:latin typeface="Aptos Narrow"/>
                        </a:rPr>
                        <a:t>Mr</a:t>
                      </a:r>
                      <a:r>
                        <a:rPr lang="en-US" sz="1100">
                          <a:effectLst/>
                          <a:latin typeface="Aptos Narrow"/>
                        </a:rPr>
                        <a:t> Hatcher</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1" i="0" u="none" strike="noStrike" noProof="0">
                          <a:solidFill>
                            <a:srgbClr val="000000"/>
                          </a:solidFill>
                          <a:effectLst/>
                          <a:highlight>
                            <a:srgbClr val="FFFF00"/>
                          </a:highlight>
                          <a:latin typeface="Aptos Narrow"/>
                        </a:rPr>
                        <a:t>Singing club</a:t>
                      </a:r>
                      <a:endParaRPr lang="en-US" b="1">
                        <a:highlight>
                          <a:srgbClr val="FFFF00"/>
                        </a:highlight>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381379"/>
                  </a:ext>
                </a:extLst>
              </a:tr>
              <a:tr h="741527">
                <a:tc>
                  <a:txBody>
                    <a:bodyPr/>
                    <a:lstStyle/>
                    <a:p>
                      <a:pPr fontAlgn="b"/>
                      <a:r>
                        <a:rPr lang="en-US" sz="1100" b="1">
                          <a:effectLst/>
                          <a:highlight>
                            <a:srgbClr val="FFFF00"/>
                          </a:highlight>
                          <a:latin typeface="Aptos Narrow"/>
                        </a:rPr>
                        <a:t>Volleyball Club</a:t>
                      </a:r>
                      <a:br>
                        <a:rPr lang="en-US" sz="1100">
                          <a:effectLst/>
                          <a:latin typeface="Aptos Narrow"/>
                        </a:rPr>
                      </a:br>
                      <a:r>
                        <a:rPr lang="en-US" sz="1100">
                          <a:effectLst/>
                          <a:latin typeface="Aptos Narrow"/>
                        </a:rPr>
                        <a:t>Year 7</a:t>
                      </a:r>
                      <a:br>
                        <a:rPr lang="en-US" sz="1100">
                          <a:effectLst/>
                          <a:latin typeface="Aptos Narrow"/>
                        </a:rPr>
                      </a:br>
                      <a:r>
                        <a:rPr lang="en-US" sz="1100">
                          <a:effectLst/>
                          <a:latin typeface="Aptos Narrow"/>
                        </a:rPr>
                        <a:t>Week B</a:t>
                      </a:r>
                      <a:br>
                        <a:rPr lang="en-US" sz="1100">
                          <a:effectLst/>
                          <a:latin typeface="Aptos Narrow"/>
                        </a:rPr>
                      </a:br>
                      <a:endParaRPr lang="en-US" sz="1100">
                        <a:effectLst/>
                        <a:latin typeface="Aptos Narrow"/>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b="1">
                          <a:effectLst/>
                          <a:highlight>
                            <a:srgbClr val="FFFF00"/>
                          </a:highlight>
                          <a:latin typeface="Aptos Narrow"/>
                        </a:rPr>
                        <a:t>Y7 Spanish Club</a:t>
                      </a:r>
                      <a:r>
                        <a:rPr lang="en-US" sz="1100">
                          <a:effectLst/>
                          <a:latin typeface="Aptos Narrow"/>
                        </a:rPr>
                        <a:t>, A and B, Food can be brought, pass from </a:t>
                      </a:r>
                      <a:r>
                        <a:rPr lang="en-US" sz="1100" err="1">
                          <a:effectLst/>
                          <a:latin typeface="Aptos Narrow"/>
                        </a:rPr>
                        <a:t>Mr</a:t>
                      </a:r>
                      <a:r>
                        <a:rPr lang="en-US" sz="1100">
                          <a:effectLst/>
                          <a:latin typeface="Aptos Narrow"/>
                        </a:rPr>
                        <a:t> Jones</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1" err="1">
                          <a:effectLst/>
                          <a:highlight>
                            <a:srgbClr val="FFFF00"/>
                          </a:highlight>
                          <a:latin typeface="Aptos Narrow"/>
                        </a:rPr>
                        <a:t>Maths</a:t>
                      </a:r>
                      <a:r>
                        <a:rPr lang="en-US" sz="1100" b="1">
                          <a:effectLst/>
                          <a:highlight>
                            <a:srgbClr val="FFFF00"/>
                          </a:highlight>
                          <a:latin typeface="Aptos Narrow"/>
                        </a:rPr>
                        <a:t> club</a:t>
                      </a:r>
                      <a:r>
                        <a:rPr lang="en-US" sz="1100">
                          <a:effectLst/>
                          <a:latin typeface="Aptos Narrow"/>
                        </a:rPr>
                        <a:t>. Y7. A and B. No food, go to hall first, get pass.</a:t>
                      </a:r>
                      <a:br>
                        <a:rPr lang="en-US" sz="1100">
                          <a:effectLst/>
                          <a:latin typeface="Aptos Narrow"/>
                        </a:rPr>
                      </a:br>
                      <a:r>
                        <a:rPr lang="en-US" sz="1100">
                          <a:effectLst/>
                          <a:latin typeface="Aptos Narrow"/>
                        </a:rPr>
                        <a:t>AIT2 with ATT and VGA</a:t>
                      </a:r>
                      <a:endParaRPr lang="en-US"/>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1" i="0" u="none" strike="noStrike" noProof="0">
                          <a:solidFill>
                            <a:srgbClr val="000000"/>
                          </a:solidFill>
                          <a:effectLst/>
                          <a:highlight>
                            <a:srgbClr val="FFFF00"/>
                          </a:highlight>
                          <a:latin typeface="Aptos Narrow"/>
                        </a:rPr>
                        <a:t>Singing Club</a:t>
                      </a:r>
                      <a:r>
                        <a:rPr lang="en-US" sz="1100" b="0" i="0" u="none" strike="noStrike" noProof="0">
                          <a:solidFill>
                            <a:srgbClr val="000000"/>
                          </a:solidFill>
                          <a:effectLst/>
                          <a:latin typeface="Aptos Narrow"/>
                        </a:rPr>
                        <a:t> (Year 7, 10, 12, 13). Week B . Food can be brought. Pass from </a:t>
                      </a:r>
                      <a:r>
                        <a:rPr lang="en-US" sz="1100" b="0" i="0" u="none" strike="noStrike" noProof="0" err="1">
                          <a:solidFill>
                            <a:srgbClr val="000000"/>
                          </a:solidFill>
                          <a:effectLst/>
                          <a:latin typeface="Aptos Narrow"/>
                        </a:rPr>
                        <a:t>Mrs</a:t>
                      </a:r>
                      <a:r>
                        <a:rPr lang="en-US" sz="1100" b="0" i="0" u="none" strike="noStrike" noProof="0">
                          <a:solidFill>
                            <a:srgbClr val="000000"/>
                          </a:solidFill>
                          <a:effectLst/>
                          <a:latin typeface="Aptos Narrow"/>
                        </a:rPr>
                        <a:t> Anderson. BDS2.</a:t>
                      </a:r>
                      <a:endParaRPr lang="en-US"/>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endParaRPr lang="en-US" sz="1100">
                        <a:effectLst/>
                        <a:latin typeface="Aptos Narrow"/>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761847"/>
                  </a:ext>
                </a:extLst>
              </a:tr>
              <a:tr h="571500">
                <a:tc>
                  <a:txBody>
                    <a:bodyPr/>
                    <a:lstStyle/>
                    <a:p>
                      <a:pPr fontAlgn="b"/>
                      <a:r>
                        <a:rPr lang="en-US" sz="1100" b="1">
                          <a:effectLst/>
                          <a:highlight>
                            <a:srgbClr val="FFFF00"/>
                          </a:highlight>
                          <a:latin typeface="Aptos Narrow"/>
                        </a:rPr>
                        <a:t>Singing Club</a:t>
                      </a:r>
                      <a:r>
                        <a:rPr lang="en-US" sz="1100">
                          <a:effectLst/>
                          <a:latin typeface="Aptos Narrow"/>
                        </a:rPr>
                        <a:t> (Year 7, 10, 12, 13). Week A . Food can be brought. Pass from </a:t>
                      </a:r>
                      <a:r>
                        <a:rPr lang="en-US" sz="1100" err="1">
                          <a:effectLst/>
                          <a:latin typeface="Aptos Narrow"/>
                        </a:rPr>
                        <a:t>Mrs</a:t>
                      </a:r>
                      <a:r>
                        <a:rPr lang="en-US" sz="1100">
                          <a:effectLst/>
                          <a:latin typeface="Aptos Narrow"/>
                        </a:rPr>
                        <a:t> Anderson. BDS2.</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1">
                          <a:effectLst/>
                          <a:highlight>
                            <a:srgbClr val="FFFF00"/>
                          </a:highlight>
                          <a:latin typeface="Aptos Narrow"/>
                        </a:rPr>
                        <a:t>School Show - Principal Singing Rehearsals</a:t>
                      </a:r>
                      <a:r>
                        <a:rPr lang="en-US" sz="1100">
                          <a:effectLst/>
                          <a:latin typeface="Aptos Narrow"/>
                        </a:rPr>
                        <a:t> Week B  -                          Y7/11/12/13 by audition                    </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1">
                          <a:effectLst/>
                          <a:highlight>
                            <a:srgbClr val="FFFF00"/>
                          </a:highlight>
                          <a:latin typeface="Aptos Narrow"/>
                        </a:rPr>
                        <a:t>Duolingo Club</a:t>
                      </a:r>
                      <a:r>
                        <a:rPr lang="en-US" sz="1100">
                          <a:effectLst/>
                          <a:latin typeface="Aptos Narrow"/>
                        </a:rPr>
                        <a:t>, Week A and B, must eat before coming, Pass from </a:t>
                      </a:r>
                      <a:r>
                        <a:rPr lang="en-US" sz="1100" err="1">
                          <a:effectLst/>
                          <a:latin typeface="Aptos Narrow"/>
                        </a:rPr>
                        <a:t>Mrs</a:t>
                      </a:r>
                      <a:r>
                        <a:rPr lang="en-US" sz="1100">
                          <a:effectLst/>
                          <a:latin typeface="Aptos Narrow"/>
                        </a:rPr>
                        <a:t> Johnson</a:t>
                      </a:r>
                      <a:endParaRPr lang="en-US"/>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2811363"/>
                  </a:ext>
                </a:extLst>
              </a:tr>
              <a:tr h="591552">
                <a:tc>
                  <a:txBody>
                    <a:bodyPr/>
                    <a:lstStyle/>
                    <a:p>
                      <a:pPr fontAlgn="b"/>
                      <a:r>
                        <a:rPr lang="en-US" sz="1100" b="1">
                          <a:effectLst/>
                          <a:highlight>
                            <a:srgbClr val="FFFF00"/>
                          </a:highlight>
                          <a:latin typeface="Aptos Narrow"/>
                        </a:rPr>
                        <a:t>Chaplaincy club</a:t>
                      </a:r>
                      <a:r>
                        <a:rPr lang="en-US" sz="1100">
                          <a:effectLst/>
                          <a:latin typeface="Aptos Narrow"/>
                        </a:rPr>
                        <a:t>. Y7. Week A and B. Food can be brought. Chapel. Pass from Bridgid.</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1">
                          <a:effectLst/>
                          <a:highlight>
                            <a:srgbClr val="FFFF00"/>
                          </a:highlight>
                          <a:latin typeface="Aptos Narrow"/>
                        </a:rPr>
                        <a:t>Band Rehearsal </a:t>
                      </a:r>
                      <a:r>
                        <a:rPr lang="en-US" sz="1100">
                          <a:effectLst/>
                          <a:latin typeface="Aptos Narrow"/>
                        </a:rPr>
                        <a:t>-Y7/10/12/13   BMU1 Week A</a:t>
                      </a:r>
                      <a:endParaRPr lang="en-US"/>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dirty="0"/>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100" b="1">
                          <a:effectLst/>
                          <a:highlight>
                            <a:srgbClr val="FFFF00"/>
                          </a:highlight>
                          <a:latin typeface="Aptos Narrow"/>
                        </a:rPr>
                        <a:t>School Show - Principal Singing Rehearsals</a:t>
                      </a:r>
                      <a:r>
                        <a:rPr lang="en-US" sz="1100">
                          <a:effectLst/>
                          <a:latin typeface="Aptos Narrow"/>
                        </a:rPr>
                        <a:t> Week B  -                          Y7/10/12/13 by audition                    </a:t>
                      </a:r>
                      <a:endParaRPr lang="en-US"/>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6062778"/>
                  </a:ext>
                </a:extLst>
              </a:tr>
              <a:tr h="561473">
                <a:tc>
                  <a:txBody>
                    <a:bodyPr/>
                    <a:lstStyle/>
                    <a:p>
                      <a:pPr fontAlgn="b"/>
                      <a:r>
                        <a:rPr lang="en-US" sz="1100" b="1">
                          <a:effectLst/>
                          <a:highlight>
                            <a:srgbClr val="FFFF00"/>
                          </a:highlight>
                          <a:latin typeface="Aptos Narrow"/>
                        </a:rPr>
                        <a:t>Year 7 </a:t>
                      </a:r>
                      <a:r>
                        <a:rPr lang="en-US" sz="1100" b="1" err="1">
                          <a:effectLst/>
                          <a:highlight>
                            <a:srgbClr val="FFFF00"/>
                          </a:highlight>
                          <a:latin typeface="Aptos Narrow"/>
                        </a:rPr>
                        <a:t>Proggy</a:t>
                      </a:r>
                      <a:r>
                        <a:rPr lang="en-US" sz="1100" b="1">
                          <a:effectLst/>
                          <a:highlight>
                            <a:srgbClr val="FFFF00"/>
                          </a:highlight>
                          <a:latin typeface="Aptos Narrow"/>
                        </a:rPr>
                        <a:t> club</a:t>
                      </a:r>
                      <a:r>
                        <a:rPr lang="en-US" sz="1100">
                          <a:effectLst/>
                          <a:latin typeface="Aptos Narrow"/>
                        </a:rPr>
                        <a:t>. Term 1.Chapel. Food can be brought. Pass from </a:t>
                      </a:r>
                      <a:r>
                        <a:rPr lang="en-US" sz="1100" err="1">
                          <a:effectLst/>
                          <a:latin typeface="Aptos Narrow"/>
                        </a:rPr>
                        <a:t>Ms</a:t>
                      </a:r>
                      <a:r>
                        <a:rPr lang="en-US" sz="1100">
                          <a:effectLst/>
                          <a:latin typeface="Aptos Narrow"/>
                        </a:rPr>
                        <a:t> Lewis-Dale</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0836343"/>
                  </a:ext>
                </a:extLst>
              </a:tr>
              <a:tr h="561473">
                <a:tc>
                  <a:txBody>
                    <a:bodyPr/>
                    <a:lstStyle/>
                    <a:p>
                      <a:pPr lvl="0">
                        <a:buNone/>
                      </a:pPr>
                      <a:r>
                        <a:rPr lang="en-US" sz="1100" b="1">
                          <a:effectLst/>
                          <a:highlight>
                            <a:srgbClr val="FFFF00"/>
                          </a:highlight>
                          <a:latin typeface="Aptos Narrow"/>
                        </a:rPr>
                        <a:t>School Show - Principal Singing Rehearsals</a:t>
                      </a:r>
                      <a:r>
                        <a:rPr lang="en-US" sz="1100">
                          <a:effectLst/>
                          <a:latin typeface="Aptos Narrow"/>
                        </a:rPr>
                        <a:t> Week B  -                          Y7/11/12/13 by audition                    </a:t>
                      </a:r>
                      <a:endParaRPr lang="en-US"/>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8324537"/>
                  </a:ext>
                </a:extLst>
              </a:tr>
              <a:tr h="561473">
                <a:tc>
                  <a:txBody>
                    <a:bodyPr/>
                    <a:lstStyle/>
                    <a:p>
                      <a:pPr lvl="0">
                        <a:buNone/>
                      </a:pPr>
                      <a:r>
                        <a:rPr lang="en-US" sz="1100" b="1" dirty="0">
                          <a:effectLst/>
                          <a:highlight>
                            <a:srgbClr val="FFFF00"/>
                          </a:highlight>
                          <a:latin typeface="Aptos Narrow"/>
                        </a:rPr>
                        <a:t>Band Rehearsal</a:t>
                      </a:r>
                      <a:r>
                        <a:rPr lang="en-US" sz="1100" dirty="0">
                          <a:effectLst/>
                          <a:latin typeface="Aptos Narrow"/>
                        </a:rPr>
                        <a:t> -Y7/10/12/13   BMU1 Week A</a:t>
                      </a:r>
                      <a:endParaRPr lang="en-US" dirty="0"/>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endParaRPr lang="en-US" sz="1100" dirty="0">
                        <a:effectLst/>
                        <a:latin typeface="Aptos Narrow" panose="020B000402020202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4596641"/>
                  </a:ext>
                </a:extLst>
              </a:tr>
            </a:tbl>
          </a:graphicData>
        </a:graphic>
      </p:graphicFrame>
    </p:spTree>
    <p:extLst>
      <p:ext uri="{BB962C8B-B14F-4D97-AF65-F5344CB8AC3E}">
        <p14:creationId xmlns:p14="http://schemas.microsoft.com/office/powerpoint/2010/main" val="361539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72"/>
          <p:cNvSpPr txBox="1">
            <a:spLocks noGrp="1"/>
          </p:cNvSpPr>
          <p:nvPr>
            <p:ph type="title"/>
          </p:nvPr>
        </p:nvSpPr>
        <p:spPr>
          <a:xfrm>
            <a:off x="1906074" y="365125"/>
            <a:ext cx="8229600" cy="1179895"/>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SzPts val="4000"/>
            </a:pPr>
            <a:r>
              <a:rPr lang="en-GB" sz="3200" b="1"/>
              <a:t>Mrs L Banfield – Assistant Headteacher</a:t>
            </a:r>
            <a:endParaRPr sz="3200"/>
          </a:p>
        </p:txBody>
      </p:sp>
      <p:sp>
        <p:nvSpPr>
          <p:cNvPr id="419" name="Google Shape;419;p72"/>
          <p:cNvSpPr txBox="1">
            <a:spLocks noGrp="1"/>
          </p:cNvSpPr>
          <p:nvPr>
            <p:ph type="body" idx="1"/>
          </p:nvPr>
        </p:nvSpPr>
        <p:spPr>
          <a:xfrm>
            <a:off x="1184887" y="1891749"/>
            <a:ext cx="10678915" cy="3686100"/>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indent="0" algn="ctr">
              <a:buNone/>
            </a:pPr>
            <a:r>
              <a:rPr lang="en-GB" sz="4800">
                <a:solidFill>
                  <a:schemeClr val="tx1"/>
                </a:solidFill>
                <a:ea typeface="Arial Rounded"/>
                <a:cs typeface="Arial Rounded"/>
                <a:sym typeface="Arial Rounded"/>
              </a:rPr>
              <a:t>Our Curriculum – Ambition for All</a:t>
            </a:r>
          </a:p>
          <a:p>
            <a:pPr marL="0" indent="0" algn="ctr">
              <a:buNone/>
            </a:pPr>
            <a:endParaRPr lang="en-GB" sz="2000">
              <a:solidFill>
                <a:srgbClr val="FF0000"/>
              </a:solidFill>
              <a:ea typeface="Arial Rounded"/>
              <a:cs typeface="Arial Rounded"/>
            </a:endParaRPr>
          </a:p>
          <a:p>
            <a:pPr marL="0" indent="0">
              <a:buNone/>
            </a:pPr>
            <a:r>
              <a:rPr lang="en-US" sz="2000">
                <a:solidFill>
                  <a:srgbClr val="000000"/>
                </a:solidFill>
              </a:rPr>
              <a:t>Taught by specialists, our Year 7, 8 and 9 curriculum prepares our students for the challenges of Key Stage 4  and from the outset in Year 7, is tailored to support and develop the necessary knowledge and skills our students will need to be successful.</a:t>
            </a:r>
          </a:p>
          <a:p>
            <a:pPr marL="0" indent="0">
              <a:buNone/>
            </a:pPr>
            <a:endParaRPr lang="en-US" sz="2000"/>
          </a:p>
          <a:p>
            <a:pPr marL="0" indent="0">
              <a:buNone/>
            </a:pPr>
            <a:r>
              <a:rPr lang="en-US" sz="2000"/>
              <a:t>Religious Education is at the </a:t>
            </a:r>
            <a:r>
              <a:rPr lang="en-US" sz="2000" err="1"/>
              <a:t>centre</a:t>
            </a:r>
            <a:r>
              <a:rPr lang="en-US" sz="2000"/>
              <a:t> of the curriculum. </a:t>
            </a:r>
            <a:endParaRPr lang="en-US"/>
          </a:p>
        </p:txBody>
      </p:sp>
      <p:pic>
        <p:nvPicPr>
          <p:cNvPr id="6" name="Picture 5">
            <a:extLst>
              <a:ext uri="{FF2B5EF4-FFF2-40B4-BE49-F238E27FC236}">
                <a16:creationId xmlns:a16="http://schemas.microsoft.com/office/drawing/2014/main" id="{A6DF0CE2-2FAE-4872-909E-8F6190618CDF}"/>
              </a:ext>
            </a:extLst>
          </p:cNvPr>
          <p:cNvPicPr>
            <a:picLocks noChangeAspect="1"/>
          </p:cNvPicPr>
          <p:nvPr/>
        </p:nvPicPr>
        <p:blipFill>
          <a:blip r:embed="rId3">
            <a:duotone>
              <a:schemeClr val="accent2">
                <a:shade val="45000"/>
                <a:satMod val="135000"/>
              </a:schemeClr>
              <a:prstClr val="white"/>
            </a:duotone>
          </a:blip>
          <a:stretch>
            <a:fillRect/>
          </a:stretch>
        </p:blipFill>
        <p:spPr>
          <a:xfrm>
            <a:off x="2247205" y="5965682"/>
            <a:ext cx="1423907" cy="983981"/>
          </a:xfrm>
          <a:prstGeom prst="rect">
            <a:avLst/>
          </a:prstGeom>
        </p:spPr>
      </p:pic>
      <p:graphicFrame>
        <p:nvGraphicFramePr>
          <p:cNvPr id="7" name="Table 6">
            <a:extLst>
              <a:ext uri="{FF2B5EF4-FFF2-40B4-BE49-F238E27FC236}">
                <a16:creationId xmlns:a16="http://schemas.microsoft.com/office/drawing/2014/main" id="{44D57E2D-BE36-48F7-B1D9-9EE82866C48F}"/>
              </a:ext>
            </a:extLst>
          </p:cNvPr>
          <p:cNvGraphicFramePr>
            <a:graphicFrameLocks noGrp="1"/>
          </p:cNvGraphicFramePr>
          <p:nvPr>
            <p:extLst>
              <p:ext uri="{D42A27DB-BD31-4B8C-83A1-F6EECF244321}">
                <p14:modId xmlns:p14="http://schemas.microsoft.com/office/powerpoint/2010/main" val="681790589"/>
              </p:ext>
            </p:extLst>
          </p:nvPr>
        </p:nvGraphicFramePr>
        <p:xfrm>
          <a:off x="3470030" y="6049107"/>
          <a:ext cx="5646857" cy="868680"/>
        </p:xfrm>
        <a:graphic>
          <a:graphicData uri="http://schemas.openxmlformats.org/drawingml/2006/table">
            <a:tbl>
              <a:tblPr bandRow="1">
                <a:tableStyleId>{DE1A6D5B-67D6-4A86-8B4F-3372C43C2406}</a:tableStyleId>
              </a:tblPr>
              <a:tblGrid>
                <a:gridCol w="1659177">
                  <a:extLst>
                    <a:ext uri="{9D8B030D-6E8A-4147-A177-3AD203B41FA5}">
                      <a16:colId xmlns:a16="http://schemas.microsoft.com/office/drawing/2014/main" val="3876276172"/>
                    </a:ext>
                  </a:extLst>
                </a:gridCol>
                <a:gridCol w="1159538">
                  <a:extLst>
                    <a:ext uri="{9D8B030D-6E8A-4147-A177-3AD203B41FA5}">
                      <a16:colId xmlns:a16="http://schemas.microsoft.com/office/drawing/2014/main" val="2677578061"/>
                    </a:ext>
                  </a:extLst>
                </a:gridCol>
                <a:gridCol w="1414071">
                  <a:extLst>
                    <a:ext uri="{9D8B030D-6E8A-4147-A177-3AD203B41FA5}">
                      <a16:colId xmlns:a16="http://schemas.microsoft.com/office/drawing/2014/main" val="3994724906"/>
                    </a:ext>
                  </a:extLst>
                </a:gridCol>
                <a:gridCol w="1414071">
                  <a:extLst>
                    <a:ext uri="{9D8B030D-6E8A-4147-A177-3AD203B41FA5}">
                      <a16:colId xmlns:a16="http://schemas.microsoft.com/office/drawing/2014/main" val="202580779"/>
                    </a:ext>
                  </a:extLst>
                </a:gridCol>
              </a:tblGrid>
              <a:tr h="497325">
                <a:tc>
                  <a:txBody>
                    <a:bodyPr/>
                    <a:lstStyle/>
                    <a:p>
                      <a:pPr algn="ctr" rtl="0" fontAlgn="base"/>
                      <a:r>
                        <a:rPr lang="en-GB" sz="3000" b="1">
                          <a:solidFill>
                            <a:srgbClr val="C00000"/>
                          </a:solidFill>
                          <a:effectLst/>
                          <a:latin typeface="Rokkitt"/>
                        </a:rPr>
                        <a:t>R</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I</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S</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tc>
                  <a:txBody>
                    <a:bodyPr/>
                    <a:lstStyle/>
                    <a:p>
                      <a:pPr algn="ctr" rtl="0" fontAlgn="base"/>
                      <a:r>
                        <a:rPr lang="en-GB" sz="3000" b="1">
                          <a:solidFill>
                            <a:srgbClr val="C00000"/>
                          </a:solidFill>
                          <a:effectLst/>
                          <a:latin typeface="Rokkitt"/>
                        </a:rPr>
                        <a:t>E</a:t>
                      </a:r>
                      <a:r>
                        <a:rPr lang="en-GB" sz="3000">
                          <a:solidFill>
                            <a:srgbClr val="C00000"/>
                          </a:solidFill>
                          <a:effectLst/>
                          <a:latin typeface="Rokkitt"/>
                        </a:rPr>
                        <a:t> </a:t>
                      </a:r>
                      <a:endParaRPr lang="en-GB">
                        <a:solidFill>
                          <a:srgbClr val="C00000"/>
                        </a:solidFill>
                        <a:effectLst/>
                      </a:endParaRPr>
                    </a:p>
                  </a:txBody>
                  <a:tcPr marL="57150" marR="57150" marT="57150" marB="57150">
                    <a:lnL>
                      <a:noFill/>
                    </a:lnL>
                    <a:lnR>
                      <a:noFill/>
                    </a:lnR>
                    <a:lnT>
                      <a:noFill/>
                    </a:lnT>
                    <a:lnB>
                      <a:noFill/>
                    </a:lnB>
                    <a:noFill/>
                  </a:tcPr>
                </a:tc>
                <a:extLst>
                  <a:ext uri="{0D108BD9-81ED-4DB2-BD59-A6C34878D82A}">
                    <a16:rowId xmlns:a16="http://schemas.microsoft.com/office/drawing/2014/main" val="3350642917"/>
                  </a:ext>
                </a:extLst>
              </a:tr>
              <a:tr h="263887">
                <a:tc>
                  <a:txBody>
                    <a:bodyPr/>
                    <a:lstStyle/>
                    <a:p>
                      <a:pPr algn="ctr" rtl="0" fontAlgn="base"/>
                      <a:r>
                        <a:rPr lang="en-GB" sz="1100">
                          <a:solidFill>
                            <a:srgbClr val="C00000"/>
                          </a:solidFill>
                          <a:effectLst/>
                          <a:latin typeface="Aptos"/>
                        </a:rPr>
                        <a:t>RESPECT   RESILIENCE </a:t>
                      </a:r>
                      <a:endParaRPr lang="en-GB">
                        <a:solidFill>
                          <a:srgbClr val="C00000"/>
                        </a:solidFill>
                        <a:effectLst/>
                        <a:latin typeface="Aptos"/>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INTEGRITY       </a:t>
                      </a:r>
                      <a:endParaRPr lang="en-GB">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US" sz="1200">
                          <a:solidFill>
                            <a:srgbClr val="C00000"/>
                          </a:solidFill>
                          <a:effectLst/>
                          <a:latin typeface="Aptos"/>
                        </a:rPr>
                        <a:t>SELF DISCIPLINE </a:t>
                      </a:r>
                      <a:r>
                        <a:rPr lang="en-US" sz="1100">
                          <a:solidFill>
                            <a:srgbClr val="C00000"/>
                          </a:solidFill>
                          <a:effectLst/>
                          <a:latin typeface="Arial"/>
                        </a:rPr>
                        <a:t>  </a:t>
                      </a:r>
                      <a:endParaRPr lang="en-US">
                        <a:solidFill>
                          <a:srgbClr val="C00000"/>
                        </a:solidFill>
                        <a:effectLst/>
                        <a:latin typeface="Arial"/>
                      </a:endParaRPr>
                    </a:p>
                  </a:txBody>
                  <a:tcPr marL="57150" marR="57150" marT="57150" marB="57150">
                    <a:lnL>
                      <a:noFill/>
                    </a:lnL>
                    <a:lnR>
                      <a:noFill/>
                    </a:lnR>
                    <a:lnT>
                      <a:noFill/>
                    </a:lnT>
                    <a:lnB>
                      <a:noFill/>
                    </a:lnB>
                    <a:noFill/>
                  </a:tcPr>
                </a:tc>
                <a:tc>
                  <a:txBody>
                    <a:bodyPr/>
                    <a:lstStyle/>
                    <a:p>
                      <a:pPr algn="ctr" rtl="0" fontAlgn="base"/>
                      <a:r>
                        <a:rPr lang="en-GB" sz="1100">
                          <a:solidFill>
                            <a:srgbClr val="C00000"/>
                          </a:solidFill>
                          <a:effectLst/>
                          <a:latin typeface="Arial"/>
                        </a:rPr>
                        <a:t>EXCELLENCE </a:t>
                      </a:r>
                      <a:endParaRPr lang="en-GB">
                        <a:solidFill>
                          <a:srgbClr val="C00000"/>
                        </a:solidFill>
                        <a:effectLst/>
                        <a:latin typeface="Arial"/>
                      </a:endParaRPr>
                    </a:p>
                  </a:txBody>
                  <a:tcPr marL="57150" marR="57150" marT="57150" marB="57150">
                    <a:lnL>
                      <a:noFill/>
                    </a:lnL>
                    <a:lnR>
                      <a:noFill/>
                    </a:lnR>
                    <a:lnT>
                      <a:noFill/>
                    </a:lnT>
                    <a:lnB>
                      <a:noFill/>
                    </a:lnB>
                    <a:noFill/>
                  </a:tcPr>
                </a:tc>
                <a:extLst>
                  <a:ext uri="{0D108BD9-81ED-4DB2-BD59-A6C34878D82A}">
                    <a16:rowId xmlns:a16="http://schemas.microsoft.com/office/drawing/2014/main" val="3492886537"/>
                  </a:ext>
                </a:extLst>
              </a:tr>
            </a:tbl>
          </a:graphicData>
        </a:graphic>
      </p:graphicFrame>
      <p:pic>
        <p:nvPicPr>
          <p:cNvPr id="9" name="Picture 8" descr="A person wearing a black and white tuxedo&#10;&#10;Description automatically generated">
            <a:extLst>
              <a:ext uri="{FF2B5EF4-FFF2-40B4-BE49-F238E27FC236}">
                <a16:creationId xmlns:a16="http://schemas.microsoft.com/office/drawing/2014/main" id="{65689401-02B6-4A51-AD73-8556F1EB06EE}"/>
              </a:ext>
            </a:extLst>
          </p:cNvPr>
          <p:cNvPicPr>
            <a:picLocks noChangeAspect="1"/>
          </p:cNvPicPr>
          <p:nvPr/>
        </p:nvPicPr>
        <p:blipFill>
          <a:blip r:embed="rId4"/>
          <a:stretch>
            <a:fillRect/>
          </a:stretch>
        </p:blipFill>
        <p:spPr>
          <a:xfrm>
            <a:off x="-2066" y="0"/>
            <a:ext cx="866775" cy="6858000"/>
          </a:xfrm>
          <a:prstGeom prst="rect">
            <a:avLst/>
          </a:prstGeom>
        </p:spPr>
      </p:pic>
      <p:pic>
        <p:nvPicPr>
          <p:cNvPr id="10" name="Picture 2">
            <a:extLst>
              <a:ext uri="{FF2B5EF4-FFF2-40B4-BE49-F238E27FC236}">
                <a16:creationId xmlns:a16="http://schemas.microsoft.com/office/drawing/2014/main" id="{4BA8BDB3-2A64-44A5-9767-C05E5E340A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0828" y="226030"/>
            <a:ext cx="866887" cy="89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9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74"/>
          <p:cNvSpPr txBox="1">
            <a:spLocks noGrp="1"/>
          </p:cNvSpPr>
          <p:nvPr>
            <p:ph type="title"/>
          </p:nvPr>
        </p:nvSpPr>
        <p:spPr>
          <a:xfrm>
            <a:off x="2069881" y="367939"/>
            <a:ext cx="9173666" cy="434746"/>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en-GB" sz="5800" b="1"/>
              <a:t>The Key Stage 3 Curriculum</a:t>
            </a:r>
            <a:endParaRPr sz="5800" b="1"/>
          </a:p>
        </p:txBody>
      </p:sp>
      <p:pic>
        <p:nvPicPr>
          <p:cNvPr id="13" name="Picture 12" descr="A person wearing a black and white tuxedo&#10;&#10;Description automatically generated">
            <a:extLst>
              <a:ext uri="{FF2B5EF4-FFF2-40B4-BE49-F238E27FC236}">
                <a16:creationId xmlns:a16="http://schemas.microsoft.com/office/drawing/2014/main" id="{B69AA400-2619-4E4B-BC6C-37F2D34888B4}"/>
              </a:ext>
            </a:extLst>
          </p:cNvPr>
          <p:cNvPicPr>
            <a:picLocks noChangeAspect="1"/>
          </p:cNvPicPr>
          <p:nvPr/>
        </p:nvPicPr>
        <p:blipFill>
          <a:blip r:embed="rId3"/>
          <a:stretch>
            <a:fillRect/>
          </a:stretch>
        </p:blipFill>
        <p:spPr>
          <a:xfrm>
            <a:off x="-2066" y="0"/>
            <a:ext cx="866775" cy="6858000"/>
          </a:xfrm>
          <a:prstGeom prst="rect">
            <a:avLst/>
          </a:prstGeom>
        </p:spPr>
      </p:pic>
      <p:pic>
        <p:nvPicPr>
          <p:cNvPr id="14" name="Picture 2">
            <a:extLst>
              <a:ext uri="{FF2B5EF4-FFF2-40B4-BE49-F238E27FC236}">
                <a16:creationId xmlns:a16="http://schemas.microsoft.com/office/drawing/2014/main" id="{77EAEE8C-9BB6-42A4-A615-4E16A2A6F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613" y="143968"/>
            <a:ext cx="866887" cy="891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2CE116-2F93-142D-7DDF-333133CE2D81}"/>
              </a:ext>
            </a:extLst>
          </p:cNvPr>
          <p:cNvSpPr txBox="1"/>
          <p:nvPr/>
        </p:nvSpPr>
        <p:spPr>
          <a:xfrm>
            <a:off x="1008187" y="1406768"/>
            <a:ext cx="1099624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Calibri"/>
            </a:endParaRPr>
          </a:p>
          <a:p>
            <a:pPr marL="228600" indent="-228600">
              <a:buFont typeface=""/>
              <a:buChar char="•"/>
            </a:pPr>
            <a:r>
              <a:rPr lang="en-US" sz="2000">
                <a:latin typeface="Calibri"/>
              </a:rPr>
              <a:t>Religious Studies</a:t>
            </a:r>
          </a:p>
          <a:p>
            <a:pPr marL="228600" indent="-228600">
              <a:buFont typeface=""/>
              <a:buChar char="•"/>
            </a:pPr>
            <a:r>
              <a:rPr lang="en-US" sz="2000">
                <a:latin typeface="Calibri"/>
              </a:rPr>
              <a:t>English</a:t>
            </a:r>
          </a:p>
          <a:p>
            <a:pPr marL="228600" indent="-228600">
              <a:buFont typeface=""/>
              <a:buChar char="•"/>
            </a:pPr>
            <a:r>
              <a:rPr lang="en-US" sz="2000">
                <a:latin typeface="Calibri"/>
              </a:rPr>
              <a:t>Mathematics</a:t>
            </a:r>
          </a:p>
          <a:p>
            <a:pPr marL="228600" indent="-228600">
              <a:buFont typeface=""/>
              <a:buChar char="•"/>
            </a:pPr>
            <a:r>
              <a:rPr lang="en-US" sz="2000">
                <a:latin typeface="Calibri"/>
              </a:rPr>
              <a:t>Science</a:t>
            </a:r>
          </a:p>
          <a:p>
            <a:pPr marL="228600" indent="-228600">
              <a:buFont typeface=""/>
              <a:buChar char="•"/>
            </a:pPr>
            <a:r>
              <a:rPr lang="en-US" sz="2000">
                <a:latin typeface="Calibri"/>
              </a:rPr>
              <a:t>Art</a:t>
            </a:r>
          </a:p>
          <a:p>
            <a:pPr marL="228600" indent="-228600">
              <a:buFont typeface=""/>
              <a:buChar char="•"/>
            </a:pPr>
            <a:r>
              <a:rPr lang="en-US" sz="2000">
                <a:latin typeface="Calibri"/>
              </a:rPr>
              <a:t>Drama</a:t>
            </a:r>
          </a:p>
          <a:p>
            <a:pPr marL="228600" indent="-228600">
              <a:buFont typeface=""/>
              <a:buChar char="•"/>
            </a:pPr>
            <a:r>
              <a:rPr lang="en-US" sz="2000">
                <a:latin typeface="Calibri"/>
              </a:rPr>
              <a:t>Geography</a:t>
            </a:r>
          </a:p>
          <a:p>
            <a:pPr marL="228600" indent="-228600">
              <a:buFont typeface=""/>
              <a:buChar char="•"/>
            </a:pPr>
            <a:r>
              <a:rPr lang="en-US" sz="2000">
                <a:latin typeface="Calibri"/>
              </a:rPr>
              <a:t>History</a:t>
            </a:r>
          </a:p>
          <a:p>
            <a:pPr marL="228600" indent="-228600">
              <a:buFont typeface=""/>
              <a:buChar char="•"/>
            </a:pPr>
            <a:r>
              <a:rPr lang="en-US" sz="2000">
                <a:latin typeface="Calibri"/>
              </a:rPr>
              <a:t>IT/Computing</a:t>
            </a:r>
          </a:p>
          <a:p>
            <a:pPr marL="228600" indent="-228600">
              <a:buFont typeface=""/>
              <a:buChar char="•"/>
            </a:pPr>
            <a:r>
              <a:rPr lang="en-US" sz="2000">
                <a:latin typeface="Calibri"/>
              </a:rPr>
              <a:t>Modern Foreign Languages (French, Spanish)</a:t>
            </a:r>
          </a:p>
          <a:p>
            <a:pPr marL="228600" indent="-228600">
              <a:buFont typeface=""/>
              <a:buChar char="•"/>
            </a:pPr>
            <a:r>
              <a:rPr lang="en-US" sz="2000">
                <a:latin typeface="Calibri"/>
              </a:rPr>
              <a:t>Music</a:t>
            </a:r>
          </a:p>
          <a:p>
            <a:pPr marL="228600" indent="-228600">
              <a:buFont typeface=""/>
              <a:buChar char="•"/>
            </a:pPr>
            <a:r>
              <a:rPr lang="en-US" sz="2000">
                <a:latin typeface="Calibri"/>
              </a:rPr>
              <a:t>Physical Education</a:t>
            </a:r>
          </a:p>
          <a:p>
            <a:pPr marL="228600" indent="-228600">
              <a:buFont typeface=""/>
              <a:buChar char="•"/>
            </a:pPr>
            <a:r>
              <a:rPr lang="en-US" sz="2000">
                <a:latin typeface="Calibri"/>
              </a:rPr>
              <a:t>Technology (Textiles, Food &amp; Nutrition and Product Design)</a:t>
            </a:r>
          </a:p>
          <a:p>
            <a:r>
              <a:rPr lang="en-US"/>
              <a:t>​</a:t>
            </a:r>
          </a:p>
          <a:p>
            <a:r>
              <a:rPr lang="en-US"/>
              <a:t>Students also study personal, social, health, and citizenship education (PSHCE), through regular, weekly Core Studies lessons.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3" name="Picture 2" descr="A notebook with writing on it&#10;&#10;Description automatically generated">
            <a:extLst>
              <a:ext uri="{FF2B5EF4-FFF2-40B4-BE49-F238E27FC236}">
                <a16:creationId xmlns:a16="http://schemas.microsoft.com/office/drawing/2014/main" id="{73B7FFAE-85A4-8A01-E0A8-DB247EDC74F8}"/>
              </a:ext>
            </a:extLst>
          </p:cNvPr>
          <p:cNvPicPr>
            <a:picLocks noChangeAspect="1"/>
          </p:cNvPicPr>
          <p:nvPr/>
        </p:nvPicPr>
        <p:blipFill>
          <a:blip r:embed="rId3"/>
          <a:srcRect l="5152" t="12604" r="7822" b="4520"/>
          <a:stretch/>
        </p:blipFill>
        <p:spPr>
          <a:xfrm>
            <a:off x="-4763" y="1697"/>
            <a:ext cx="4796767" cy="3422452"/>
          </a:xfrm>
          <a:prstGeom prst="rect">
            <a:avLst/>
          </a:prstGeom>
        </p:spPr>
      </p:pic>
      <p:pic>
        <p:nvPicPr>
          <p:cNvPr id="10" name="Picture 9" descr="A person sitting on the floor&#10;&#10;Description automatically generated">
            <a:extLst>
              <a:ext uri="{FF2B5EF4-FFF2-40B4-BE49-F238E27FC236}">
                <a16:creationId xmlns:a16="http://schemas.microsoft.com/office/drawing/2014/main" id="{52A3CBCA-F8F3-5A5E-15F2-1A1D7BF015AD}"/>
              </a:ext>
            </a:extLst>
          </p:cNvPr>
          <p:cNvPicPr>
            <a:picLocks noChangeAspect="1"/>
          </p:cNvPicPr>
          <p:nvPr/>
        </p:nvPicPr>
        <p:blipFill>
          <a:blip r:embed="rId4"/>
          <a:srcRect l="212" t="4507" r="18220" b="11408"/>
          <a:stretch/>
        </p:blipFill>
        <p:spPr>
          <a:xfrm rot="5400000">
            <a:off x="3601822" y="456959"/>
            <a:ext cx="4980149" cy="3852358"/>
          </a:xfrm>
          <a:prstGeom prst="rect">
            <a:avLst/>
          </a:prstGeom>
        </p:spPr>
      </p:pic>
      <p:pic>
        <p:nvPicPr>
          <p:cNvPr id="13" name="Picture 12" descr="A person wearing a black and white tuxedo&#10;&#10;Description automatically generated">
            <a:extLst>
              <a:ext uri="{FF2B5EF4-FFF2-40B4-BE49-F238E27FC236}">
                <a16:creationId xmlns:a16="http://schemas.microsoft.com/office/drawing/2014/main" id="{B69AA400-2619-4E4B-BC6C-37F2D34888B4}"/>
              </a:ext>
            </a:extLst>
          </p:cNvPr>
          <p:cNvPicPr>
            <a:picLocks noChangeAspect="1"/>
          </p:cNvPicPr>
          <p:nvPr/>
        </p:nvPicPr>
        <p:blipFill>
          <a:blip r:embed="rId5"/>
          <a:stretch>
            <a:fillRect/>
          </a:stretch>
        </p:blipFill>
        <p:spPr>
          <a:xfrm>
            <a:off x="-2066" y="0"/>
            <a:ext cx="866775" cy="6858000"/>
          </a:xfrm>
          <a:prstGeom prst="rect">
            <a:avLst/>
          </a:prstGeom>
        </p:spPr>
      </p:pic>
      <p:pic>
        <p:nvPicPr>
          <p:cNvPr id="14" name="Picture 2">
            <a:extLst>
              <a:ext uri="{FF2B5EF4-FFF2-40B4-BE49-F238E27FC236}">
                <a16:creationId xmlns:a16="http://schemas.microsoft.com/office/drawing/2014/main" id="{77EAEE8C-9BB6-42A4-A615-4E16A2A6FB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4613" y="143968"/>
            <a:ext cx="866887" cy="891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sitting at desks in a classroom&#10;&#10;Description automatically generated">
            <a:extLst>
              <a:ext uri="{FF2B5EF4-FFF2-40B4-BE49-F238E27FC236}">
                <a16:creationId xmlns:a16="http://schemas.microsoft.com/office/drawing/2014/main" id="{0F744777-15B2-DB3C-F717-ECD30D1EFE37}"/>
              </a:ext>
            </a:extLst>
          </p:cNvPr>
          <p:cNvPicPr>
            <a:picLocks noChangeAspect="1"/>
          </p:cNvPicPr>
          <p:nvPr/>
        </p:nvPicPr>
        <p:blipFill>
          <a:blip r:embed="rId7"/>
          <a:stretch>
            <a:fillRect/>
          </a:stretch>
        </p:blipFill>
        <p:spPr>
          <a:xfrm>
            <a:off x="-4763" y="4018339"/>
            <a:ext cx="3832441" cy="2863797"/>
          </a:xfrm>
          <a:prstGeom prst="rect">
            <a:avLst/>
          </a:prstGeom>
        </p:spPr>
      </p:pic>
      <p:pic>
        <p:nvPicPr>
          <p:cNvPr id="5" name="Picture 4" descr="A person sitting at a table with a table full of papers and a tray of papers&#10;&#10;Description automatically generated">
            <a:extLst>
              <a:ext uri="{FF2B5EF4-FFF2-40B4-BE49-F238E27FC236}">
                <a16:creationId xmlns:a16="http://schemas.microsoft.com/office/drawing/2014/main" id="{BE7A991E-F545-9720-8DF0-22C07CE59DE7}"/>
              </a:ext>
            </a:extLst>
          </p:cNvPr>
          <p:cNvPicPr>
            <a:picLocks noChangeAspect="1"/>
          </p:cNvPicPr>
          <p:nvPr/>
        </p:nvPicPr>
        <p:blipFill>
          <a:blip r:embed="rId8"/>
          <a:srcRect l="136" t="3444" r="33974" b="37"/>
          <a:stretch/>
        </p:blipFill>
        <p:spPr>
          <a:xfrm rot="5400000">
            <a:off x="4192695" y="2662238"/>
            <a:ext cx="4022924" cy="4422048"/>
          </a:xfrm>
          <a:prstGeom prst="rect">
            <a:avLst/>
          </a:prstGeom>
        </p:spPr>
      </p:pic>
      <p:pic>
        <p:nvPicPr>
          <p:cNvPr id="8" name="Picture 7" descr="A group of kids wearing goggles and standing in front of a table&#10;&#10;Description automatically generated">
            <a:extLst>
              <a:ext uri="{FF2B5EF4-FFF2-40B4-BE49-F238E27FC236}">
                <a16:creationId xmlns:a16="http://schemas.microsoft.com/office/drawing/2014/main" id="{4E3BA2A1-107A-50F3-34BC-F399D6E70054}"/>
              </a:ext>
            </a:extLst>
          </p:cNvPr>
          <p:cNvPicPr>
            <a:picLocks noChangeAspect="1"/>
          </p:cNvPicPr>
          <p:nvPr/>
        </p:nvPicPr>
        <p:blipFill>
          <a:blip r:embed="rId9"/>
          <a:srcRect l="15254" t="71" r="12076" b="22777"/>
          <a:stretch/>
        </p:blipFill>
        <p:spPr>
          <a:xfrm>
            <a:off x="7658746" y="-59651"/>
            <a:ext cx="4436863" cy="3534751"/>
          </a:xfrm>
          <a:prstGeom prst="rect">
            <a:avLst/>
          </a:prstGeom>
        </p:spPr>
      </p:pic>
      <p:pic>
        <p:nvPicPr>
          <p:cNvPr id="9" name="Picture 8" descr="A person sitting at a table with paper and scissors&#10;&#10;Description automatically generated">
            <a:extLst>
              <a:ext uri="{FF2B5EF4-FFF2-40B4-BE49-F238E27FC236}">
                <a16:creationId xmlns:a16="http://schemas.microsoft.com/office/drawing/2014/main" id="{C51CF4C2-87D6-2143-E3A3-0C5ABDD21435}"/>
              </a:ext>
            </a:extLst>
          </p:cNvPr>
          <p:cNvPicPr>
            <a:picLocks noChangeAspect="1"/>
          </p:cNvPicPr>
          <p:nvPr/>
        </p:nvPicPr>
        <p:blipFill>
          <a:blip r:embed="rId10"/>
          <a:srcRect t="989" r="11839" b="-282"/>
          <a:stretch/>
        </p:blipFill>
        <p:spPr>
          <a:xfrm>
            <a:off x="8583882" y="3882730"/>
            <a:ext cx="3522878" cy="2973509"/>
          </a:xfrm>
          <a:prstGeom prst="rect">
            <a:avLst/>
          </a:prstGeom>
        </p:spPr>
      </p:pic>
    </p:spTree>
    <p:extLst>
      <p:ext uri="{BB962C8B-B14F-4D97-AF65-F5344CB8AC3E}">
        <p14:creationId xmlns:p14="http://schemas.microsoft.com/office/powerpoint/2010/main" val="15470237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A1D3371ACBC409EAAAFF4095C9990" ma:contentTypeVersion="18" ma:contentTypeDescription="Create a new document." ma:contentTypeScope="" ma:versionID="b74b405e11bc8d587a5f8a01d08754be">
  <xsd:schema xmlns:xsd="http://www.w3.org/2001/XMLSchema" xmlns:xs="http://www.w3.org/2001/XMLSchema" xmlns:p="http://schemas.microsoft.com/office/2006/metadata/properties" xmlns:ns2="9d60f247-b845-4655-b230-29498a32a195" xmlns:ns3="e12045f6-a260-4385-addb-c4499bae4504" targetNamespace="http://schemas.microsoft.com/office/2006/metadata/properties" ma:root="true" ma:fieldsID="54b34bfa21d43494717e9c4d440c3c3a" ns2:_="" ns3:_="">
    <xsd:import namespace="9d60f247-b845-4655-b230-29498a32a195"/>
    <xsd:import namespace="e12045f6-a260-4385-addb-c4499bae4504"/>
    <xsd:element name="properties">
      <xsd:complexType>
        <xsd:sequence>
          <xsd:element name="documentManagement">
            <xsd:complexType>
              <xsd:all>
                <xsd:element ref="ns2:i9d8a58a6511442b9d44d47c4d62eed3" minOccurs="0"/>
                <xsd:element ref="ns2:TaxCatchAll"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0f247-b845-4655-b230-29498a32a195" elementFormDefault="qualified">
    <xsd:import namespace="http://schemas.microsoft.com/office/2006/documentManagement/types"/>
    <xsd:import namespace="http://schemas.microsoft.com/office/infopath/2007/PartnerControls"/>
    <xsd:element name="i9d8a58a6511442b9d44d47c4d62eed3" ma:index="9" nillable="true" ma:taxonomy="true" ma:internalName="i9d8a58a6511442b9d44d47c4d62eed3" ma:taxonomyFieldName="Staff_x0020_Category" ma:displayName="Staff Category" ma:fieldId="{29d8a58a-6511-442b-9d44-d47c4d62eed3}" ma:sspId="c2d594ff-12f4-4193-ba09-0b4e56d89855" ma:termSetId="9032d1eb-8382-45fb-9c61-3ff49cc4f9b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f90b8767-4fe9-41fa-8cd6-5168d61f0ce2}" ma:internalName="TaxCatchAll" ma:showField="CatchAllData" ma:web="9d60f247-b845-4655-b230-29498a32a19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2045f6-a260-4385-addb-c4499bae45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2d594ff-12f4-4193-ba09-0b4e56d89855"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60f247-b845-4655-b230-29498a32a195" xsi:nil="true"/>
    <lcf76f155ced4ddcb4097134ff3c332f xmlns="e12045f6-a260-4385-addb-c4499bae4504">
      <Terms xmlns="http://schemas.microsoft.com/office/infopath/2007/PartnerControls"/>
    </lcf76f155ced4ddcb4097134ff3c332f>
    <i9d8a58a6511442b9d44d47c4d62eed3 xmlns="9d60f247-b845-4655-b230-29498a32a195">
      <Terms xmlns="http://schemas.microsoft.com/office/infopath/2007/PartnerControls"/>
    </i9d8a58a6511442b9d44d47c4d62eed3>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17D2A8-EBD9-4226-94EC-6F6203D6C11D}">
  <ds:schemaRefs>
    <ds:schemaRef ds:uri="9d60f247-b845-4655-b230-29498a32a195"/>
    <ds:schemaRef ds:uri="e12045f6-a260-4385-addb-c4499bae45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8BB70C-6F33-48A2-BD8D-67492DB3BB5D}">
  <ds:schemaRefs>
    <ds:schemaRef ds:uri="9d60f247-b845-4655-b230-29498a32a195"/>
    <ds:schemaRef ds:uri="e12045f6-a260-4385-addb-c4499bae45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1ECA6F-8781-4B53-BB49-E366FBA3A5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TotalTime>
  <Words>2484</Words>
  <Application>Microsoft Office PowerPoint</Application>
  <PresentationFormat>Widescreen</PresentationFormat>
  <Paragraphs>305</Paragraphs>
  <Slides>19</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Roboto</vt:lpstr>
      <vt:lpstr>Arial Rounded</vt:lpstr>
      <vt:lpstr>Rokkitt</vt:lpstr>
      <vt:lpstr>Aptos Narrow</vt:lpstr>
      <vt:lpstr>Calibri</vt:lpstr>
      <vt:lpstr>Google Sans</vt:lpstr>
      <vt:lpstr>Aptos</vt:lpstr>
      <vt:lpstr>WordVisiCarriageReturn_MSFontService</vt:lpstr>
      <vt:lpstr>Arial</vt:lpstr>
      <vt:lpstr>Office Theme</vt:lpstr>
      <vt:lpstr>Office Theme</vt:lpstr>
      <vt:lpstr>Office Theme</vt:lpstr>
      <vt:lpstr>PowerPoint Presentation</vt:lpstr>
      <vt:lpstr>PowerPoint Presentation</vt:lpstr>
      <vt:lpstr>PowerPoint Presentation</vt:lpstr>
      <vt:lpstr>PowerPoint Presentation</vt:lpstr>
      <vt:lpstr>Y7 Clubs Autumn Term </vt:lpstr>
      <vt:lpstr>Y7 Clubs Autumn Term </vt:lpstr>
      <vt:lpstr>Mrs L Banfield – Assistant Headteacher</vt:lpstr>
      <vt:lpstr>The Key Stage 3 Curriculum</vt:lpstr>
      <vt:lpstr>PowerPoint Presentation</vt:lpstr>
      <vt:lpstr>PowerPoint Presentation</vt:lpstr>
      <vt:lpstr>Reading – what do we do?</vt:lpstr>
      <vt:lpstr>Reading – what can you do?</vt:lpstr>
      <vt:lpstr>PowerPoint Presentation</vt:lpstr>
      <vt:lpstr>Homework in Year 7   </vt:lpstr>
      <vt:lpstr>Assessment &amp; Reporting</vt:lpstr>
      <vt:lpstr>Using Classcharts and MCAS   </vt:lpstr>
      <vt:lpstr>iPayimpact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LPoulter</dc:creator>
  <cp:lastModifiedBy>Lesley Poulter (St Benet CA)</cp:lastModifiedBy>
  <cp:revision>4</cp:revision>
  <dcterms:modified xsi:type="dcterms:W3CDTF">2024-10-10T11:50:24Z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0x0101003FDA1D3371ACBC409EAAAFF4095C9990</vt:lpwstr>
  </property>
  <property fmtid="{D5CDD505-2E9C-101B-9397-08002B2CF9AE}" pid="3" name="Staff Category">
    <vt:lpwstr/>
  </property>
  <property fmtid="{D5CDD505-2E9C-101B-9397-08002B2CF9AE}" pid="4" name="MediaServiceImageTags">
    <vt:lpwstr/>
  </property>
</Properties>
</file>